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8" r:id="rId3"/>
  </p:sldMasterIdLst>
  <p:notesMasterIdLst>
    <p:notesMasterId r:id="rId5"/>
  </p:notesMasterIdLst>
  <p:sldIdLst>
    <p:sldId id="327" r:id="rId4"/>
    <p:sldId id="257" r:id="rId6"/>
    <p:sldId id="258" r:id="rId7"/>
    <p:sldId id="259" r:id="rId8"/>
    <p:sldId id="260" r:id="rId9"/>
    <p:sldId id="261" r:id="rId10"/>
    <p:sldId id="323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24" r:id="rId66"/>
    <p:sldId id="316" r:id="rId67"/>
    <p:sldId id="317" r:id="rId68"/>
    <p:sldId id="325" r:id="rId69"/>
    <p:sldId id="318" r:id="rId70"/>
    <p:sldId id="319" r:id="rId71"/>
    <p:sldId id="320" r:id="rId72"/>
    <p:sldId id="321" r:id="rId7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3" d="100"/>
          <a:sy n="63" d="100"/>
        </p:scale>
        <p:origin x="59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29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6" Type="http://schemas.openxmlformats.org/officeDocument/2006/relationships/tableStyles" Target="tableStyles.xml"/><Relationship Id="rId75" Type="http://schemas.openxmlformats.org/officeDocument/2006/relationships/viewProps" Target="viewProps.xml"/><Relationship Id="rId74" Type="http://schemas.openxmlformats.org/officeDocument/2006/relationships/presProps" Target="presProps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3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2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4.xm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e11dec4e3858257340b3db#tid=67ea62b5c650320008bd22f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131"/>
            <a:ext cx="12188952" cy="6857738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557784" y="301752"/>
            <a:ext cx="1746504" cy="62179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45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2026</a:t>
            </a:r>
            <a:endParaRPr lang="en-US" sz="445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923544"/>
            <a:ext cx="4846320" cy="5669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r>
              <a:rPr lang="zh-CN" altLang="en-US" sz="3200" dirty="0">
                <a:solidFill>
                  <a:srgbClr val="00ADA3"/>
                </a:solidFill>
                <a:latin typeface="方正粗等线简体" panose="02000000000000000000" charset="-122"/>
                <a:ea typeface="方正粗等线简体" panose="02000000000000000000" charset="-122"/>
                <a:cs typeface="方正粗等线简体" panose="02000000000000000000" charset="-122"/>
              </a:rPr>
              <a:t>选择性必修</a:t>
            </a:r>
            <a:r>
              <a:rPr lang="en-US" altLang="zh-CN" sz="3200" dirty="0">
                <a:solidFill>
                  <a:srgbClr val="00ADA3"/>
                </a:solidFill>
                <a:latin typeface="方正粗等线简体" panose="02000000000000000000" charset="-122"/>
                <a:ea typeface="方正粗等线简体" panose="02000000000000000000" charset="-122"/>
                <a:cs typeface="方正粗等线简体" panose="02000000000000000000" charset="-122"/>
              </a:rPr>
              <a:t> </a:t>
            </a:r>
            <a:r>
              <a:rPr lang="zh-CN" altLang="en-US" sz="3200" dirty="0">
                <a:solidFill>
                  <a:srgbClr val="00ADA3"/>
                </a:solidFill>
                <a:latin typeface="方正粗等线简体" panose="02000000000000000000" charset="-122"/>
                <a:ea typeface="方正粗等线简体" panose="02000000000000000000" charset="-122"/>
                <a:cs typeface="方正粗等线简体" panose="02000000000000000000" charset="-122"/>
              </a:rPr>
              <a:t>上册</a:t>
            </a:r>
            <a:endParaRPr lang="zh-CN" altLang="en-US" sz="3200" dirty="0">
              <a:solidFill>
                <a:srgbClr val="00ADA3"/>
              </a:solidFill>
              <a:latin typeface="方正粗等线简体" panose="02000000000000000000" charset="-122"/>
              <a:ea typeface="方正粗等线简体" panose="02000000000000000000" charset="-122"/>
              <a:cs typeface="方正粗等线简体" panose="02000000000000000000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2800" y="6080760"/>
            <a:ext cx="914400" cy="62179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874a8b168e51442c41048c3#tid=6881fc70d5ecdb0009cae6e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557784" y="301752"/>
            <a:ext cx="1746504" cy="62179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45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2026</a:t>
            </a:r>
            <a:endParaRPr lang="en-US" sz="445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923544"/>
            <a:ext cx="4846320" cy="5669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人教版 选择性必修下册</a:t>
            </a:r>
            <a:endParaRPr lang="en-US" sz="31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2800" y="6080760"/>
            <a:ext cx="914400" cy="62179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0" Type="http://schemas.openxmlformats.org/officeDocument/2006/relationships/theme" Target="../theme/theme2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6.xml"/><Relationship Id="rId4" Type="http://schemas.openxmlformats.org/officeDocument/2006/relationships/slide" Target="slide38.xml"/><Relationship Id="rId3" Type="http://schemas.openxmlformats.org/officeDocument/2006/relationships/slide" Target="slide26.xml"/><Relationship Id="rId2" Type="http://schemas.openxmlformats.org/officeDocument/2006/relationships/image" Target="../media/image10.jpeg"/><Relationship Id="rId1" Type="http://schemas.openxmlformats.org/officeDocument/2006/relationships/slide" Target="slide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086235a42?pid=58cdfbdd8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四、文意梳理</a:t>
            </a:r>
            <a:endParaRPr lang="en-US" altLang="zh-CN" sz="3000" dirty="0"/>
          </a:p>
        </p:txBody>
      </p:sp>
      <p:pic>
        <p:nvPicPr>
          <p:cNvPr id="3" name="P_5_BD#ab5958d73?pid=086235a42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00200" y="1196975"/>
            <a:ext cx="8997696" cy="2999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ab5958d73?pid=086235a42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74520" y="468000"/>
            <a:ext cx="8449056" cy="3959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ab5958d73?pid=086235a42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48256" y="468000"/>
            <a:ext cx="8092440" cy="366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ab5958d73?pid=086235a42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12264" y="468000"/>
            <a:ext cx="7973568" cy="3593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ab5958d73?pid=086235a42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5104" y="468000"/>
            <a:ext cx="8238744" cy="296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ab5958d73?pid=086235a42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03120" y="468000"/>
            <a:ext cx="7982712" cy="230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ab5958d73?pid=086235a42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5688" y="468000"/>
            <a:ext cx="804672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3" name="P_5_BD#ab5958d73?pid=086235a42&amp;color=0,0,0&amp;mp=1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9696" y="2890652"/>
            <a:ext cx="7909560" cy="224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b90be70b?pid=086235a42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字词释义</a:t>
            </a:r>
            <a:endParaRPr lang="en-US" altLang="zh-CN" sz="3000" dirty="0"/>
          </a:p>
        </p:txBody>
      </p:sp>
      <p:sp>
        <p:nvSpPr>
          <p:cNvPr id="3" name="QB_6_BD.1_1#c4483b4a8?pid=8b90be70b&amp;color=0,0,0&amp;vtp=1&amp;bbb=1"/>
          <p:cNvSpPr/>
          <p:nvPr/>
        </p:nvSpPr>
        <p:spPr>
          <a:xfrm>
            <a:off x="612648" y="1135253"/>
            <a:ext cx="10963656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彭蠡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鼓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洪钟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磬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而况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2_1#c4483b4a8.blank?pid=8b90be70b&amp;color=0,0,0&amp;vpa=1&amp;vtp=1&amp;bbb=1"/>
          <p:cNvSpPr/>
          <p:nvPr/>
        </p:nvSpPr>
        <p:spPr>
          <a:xfrm>
            <a:off x="2045367" y="1104773"/>
            <a:ext cx="24018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鄱阳湖的别称</a:t>
            </a:r>
            <a:endParaRPr lang="en-US" altLang="zh-CN" sz="2800" dirty="0"/>
          </a:p>
        </p:txBody>
      </p:sp>
      <p:sp>
        <p:nvSpPr>
          <p:cNvPr id="6" name="QB_6_AN.4_1#c4483b4a8.blank?pid=8b90be70b&amp;color=0,0,0&amp;vpa=2&amp;vtp=1&amp;bbb=1"/>
          <p:cNvSpPr/>
          <p:nvPr/>
        </p:nvSpPr>
        <p:spPr>
          <a:xfrm>
            <a:off x="1689767" y="1752473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激荡，掀动</a:t>
            </a:r>
            <a:endParaRPr lang="en-US" altLang="zh-CN" sz="2800" dirty="0"/>
          </a:p>
        </p:txBody>
      </p:sp>
      <p:sp>
        <p:nvSpPr>
          <p:cNvPr id="8" name="QB_6_AN.6_1#c4483b4a8.blank?pid=8b90be70b&amp;color=0,0,0&amp;vpa=3&amp;vtp=1&amp;bbb=1"/>
          <p:cNvSpPr/>
          <p:nvPr/>
        </p:nvSpPr>
        <p:spPr>
          <a:xfrm>
            <a:off x="1689767" y="2400173"/>
            <a:ext cx="1330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击，拍</a:t>
            </a:r>
            <a:endParaRPr lang="en-US" altLang="zh-CN" sz="2800" dirty="0"/>
          </a:p>
        </p:txBody>
      </p:sp>
      <p:sp>
        <p:nvSpPr>
          <p:cNvPr id="10" name="QB_6_AN.8_1#c4483b4a8.blank?pid=8b90be70b&amp;color=0,0,0&amp;vpa=4&amp;vtp=1&amp;bbb=1"/>
          <p:cNvSpPr/>
          <p:nvPr/>
        </p:nvSpPr>
        <p:spPr>
          <a:xfrm>
            <a:off x="2045367" y="3047873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大钟</a:t>
            </a:r>
            <a:endParaRPr lang="en-US" altLang="zh-CN" sz="2800" dirty="0"/>
          </a:p>
        </p:txBody>
      </p:sp>
      <p:sp>
        <p:nvSpPr>
          <p:cNvPr id="12" name="QB_6_AN.10_1#c4483b4a8.blank?pid=8b90be70b&amp;color=0,0,0&amp;vpa=5&amp;vtp=1&amp;bbb=1"/>
          <p:cNvSpPr/>
          <p:nvPr/>
        </p:nvSpPr>
        <p:spPr>
          <a:xfrm>
            <a:off x="1677067" y="3695573"/>
            <a:ext cx="7045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古代打击乐器，形状像曲尺，用玉或石制成</a:t>
            </a:r>
            <a:endParaRPr lang="en-US" altLang="zh-CN" sz="2800" dirty="0"/>
          </a:p>
        </p:txBody>
      </p:sp>
      <p:sp>
        <p:nvSpPr>
          <p:cNvPr id="14" name="QB_6_AN.12_1#c4483b4a8.blank?pid=8b90be70b&amp;color=0,0,0&amp;vpa=6&amp;vtp=1&amp;bbb=1"/>
          <p:cNvSpPr/>
          <p:nvPr/>
        </p:nvSpPr>
        <p:spPr>
          <a:xfrm>
            <a:off x="1689767" y="4343273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连词，即使</a:t>
            </a:r>
            <a:endParaRPr lang="en-US" altLang="zh-CN" sz="2800" dirty="0"/>
          </a:p>
        </p:txBody>
      </p:sp>
      <p:sp>
        <p:nvSpPr>
          <p:cNvPr id="16" name="QB_6_AN.14_1#c4483b4a8.blank?pid=8b90be70b&amp;color=0,0,0&amp;vpa=7&amp;vtp=1&amp;bbb=1"/>
          <p:cNvSpPr/>
          <p:nvPr/>
        </p:nvSpPr>
        <p:spPr>
          <a:xfrm>
            <a:off x="1689767" y="4990973"/>
            <a:ext cx="49022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动词的使动用法，使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发声</a:t>
            </a:r>
            <a:endParaRPr lang="en-US" altLang="zh-CN" sz="2800" dirty="0"/>
          </a:p>
        </p:txBody>
      </p:sp>
      <p:sp>
        <p:nvSpPr>
          <p:cNvPr id="18" name="QB_6_AN.16_1#c4483b4a8.blank?pid=8b90be70b&amp;color=0,0,0&amp;vpa=8&amp;vtp=1&amp;bbb=1"/>
          <p:cNvSpPr/>
          <p:nvPr/>
        </p:nvSpPr>
        <p:spPr>
          <a:xfrm>
            <a:off x="2045367" y="5617718"/>
            <a:ext cx="20447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连词，何况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  <p:bldP spid="10" grpId="0" animBg="1" build="p"/>
      <p:bldP spid="12" grpId="0" animBg="1" build="p"/>
      <p:bldP spid="14" grpId="0" animBg="1" build="p"/>
      <p:bldP spid="16" grpId="0" animBg="1" build="p"/>
      <p:bldP spid="18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7_1#184959bef?pid=8b90be70b&amp;color=0,0,0&amp;vtp=1&amp;bt=1&amp;bbb=1"/>
          <p:cNvSpPr/>
          <p:nvPr/>
        </p:nvSpPr>
        <p:spPr>
          <a:xfrm>
            <a:off x="612648" y="466344"/>
            <a:ext cx="10963656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遗踪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⑪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函胡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（fú）：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⑬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腾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尤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⑮.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铿然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⑯.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⑰.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8_1#184959bef.blank?pid=8b90be70b&amp;color=0,0,0&amp;vpa=9&amp;vtp=1&amp;bbb=1"/>
          <p:cNvSpPr/>
          <p:nvPr/>
        </p:nvSpPr>
        <p:spPr>
          <a:xfrm>
            <a:off x="2045367" y="435864"/>
            <a:ext cx="45450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旧址，陈迹，这里指所在地</a:t>
            </a:r>
            <a:endParaRPr lang="en-US" altLang="zh-CN" sz="2800" dirty="0"/>
          </a:p>
        </p:txBody>
      </p:sp>
      <p:sp>
        <p:nvSpPr>
          <p:cNvPr id="5" name="QB_6_AN.20_1#184959bef.blank?pid=8b90be70b&amp;color=0,0,0&amp;vpa=10&amp;vtp=1&amp;bbb=1"/>
          <p:cNvSpPr/>
          <p:nvPr/>
        </p:nvSpPr>
        <p:spPr>
          <a:xfrm>
            <a:off x="1689767" y="1083564"/>
            <a:ext cx="1330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敲，击</a:t>
            </a:r>
            <a:endParaRPr lang="en-US" altLang="zh-CN" sz="2800" dirty="0"/>
          </a:p>
        </p:txBody>
      </p:sp>
      <p:sp>
        <p:nvSpPr>
          <p:cNvPr id="7" name="QB_6_AN.22_1#184959bef.blank?pid=8b90be70b&amp;color=0,0,0&amp;vpa=11&amp;vtp=1&amp;bbb=1"/>
          <p:cNvSpPr/>
          <p:nvPr/>
        </p:nvSpPr>
        <p:spPr>
          <a:xfrm>
            <a:off x="2108867" y="1731264"/>
            <a:ext cx="45434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同“含糊”，这里指重浊模糊</a:t>
            </a:r>
            <a:endParaRPr lang="en-US" altLang="zh-CN" sz="2800" dirty="0"/>
          </a:p>
        </p:txBody>
      </p:sp>
      <p:sp>
        <p:nvSpPr>
          <p:cNvPr id="9" name="QB_6_AN.24_1#184959bef.blank?pid=8b90be70b&amp;color=0,0,0&amp;vpa=12&amp;vtp=1&amp;bbb=1"/>
          <p:cNvSpPr/>
          <p:nvPr/>
        </p:nvSpPr>
        <p:spPr>
          <a:xfrm>
            <a:off x="2761329" y="23789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鼓槌</a:t>
            </a:r>
            <a:endParaRPr lang="en-US" altLang="zh-CN" sz="2800" dirty="0"/>
          </a:p>
        </p:txBody>
      </p:sp>
      <p:sp>
        <p:nvSpPr>
          <p:cNvPr id="11" name="QB_6_AN.26_1#184959bef.blank?pid=8b90be70b&amp;color=0,0,0&amp;vpa=13&amp;vtp=1&amp;bbb=1"/>
          <p:cNvSpPr/>
          <p:nvPr/>
        </p:nvSpPr>
        <p:spPr>
          <a:xfrm>
            <a:off x="1753267" y="30266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传播</a:t>
            </a:r>
            <a:endParaRPr lang="en-US" altLang="zh-CN" sz="2800" dirty="0"/>
          </a:p>
        </p:txBody>
      </p:sp>
      <p:sp>
        <p:nvSpPr>
          <p:cNvPr id="13" name="QB_6_AN.28_1#184959bef.blank?pid=8b90be70b&amp;color=0,0,0&amp;vpa=14&amp;vtp=1&amp;bbb=1"/>
          <p:cNvSpPr/>
          <p:nvPr/>
        </p:nvSpPr>
        <p:spPr>
          <a:xfrm>
            <a:off x="1753267" y="36743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尤其，特别</a:t>
            </a:r>
            <a:endParaRPr lang="en-US" altLang="zh-CN" sz="2800" dirty="0"/>
          </a:p>
        </p:txBody>
      </p:sp>
      <p:sp>
        <p:nvSpPr>
          <p:cNvPr id="15" name="QB_6_AN.30_1#184959bef.blank?pid=8b90be70b&amp;color=0,0,0&amp;vpa=15&amp;vtp=1&amp;bbb=1"/>
          <p:cNvSpPr/>
          <p:nvPr/>
        </p:nvSpPr>
        <p:spPr>
          <a:xfrm>
            <a:off x="2185067" y="4322064"/>
            <a:ext cx="52593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形容敲击金石发出的响亮的声音</a:t>
            </a:r>
            <a:endParaRPr lang="en-US" altLang="zh-CN" sz="2800" dirty="0"/>
          </a:p>
        </p:txBody>
      </p:sp>
      <p:sp>
        <p:nvSpPr>
          <p:cNvPr id="17" name="QB_6_AN.32_1#184959bef.blank?pid=8b90be70b&amp;color=0,0,0&amp;vpa=16&amp;vtp=1&amp;bbb=1"/>
          <p:cNvSpPr/>
          <p:nvPr/>
        </p:nvSpPr>
        <p:spPr>
          <a:xfrm>
            <a:off x="1842167" y="49697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命名，取名</a:t>
            </a:r>
            <a:endParaRPr lang="en-US" altLang="zh-CN" sz="2800" dirty="0"/>
          </a:p>
        </p:txBody>
      </p:sp>
      <p:sp>
        <p:nvSpPr>
          <p:cNvPr id="19" name="QB_6_AN.34_1#184959bef.blank?pid=8b90be70b&amp;color=0,0,0&amp;vpa=17&amp;vtp=1&amp;bbb=1"/>
          <p:cNvSpPr/>
          <p:nvPr/>
        </p:nvSpPr>
        <p:spPr>
          <a:xfrm>
            <a:off x="1842167" y="5596509"/>
            <a:ext cx="9731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前往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  <p:bldP spid="19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5_1#5c22cfec2?pid=8b90be70b&amp;color=0,0,0&amp;vtp=1&amp;bt=1&amp;bbb=1"/>
          <p:cNvSpPr/>
          <p:nvPr/>
        </p:nvSpPr>
        <p:spPr>
          <a:xfrm>
            <a:off x="612648" y="466344"/>
            <a:ext cx="10963656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⑱.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⑲.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⑳.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㉑.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得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㉒.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硿硿焉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㉓.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㉔.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森然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㉕.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㉖.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磔磔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36_1#5c22cfec2.blank?pid=8b90be70b&amp;color=0,0,0&amp;vpa=18&amp;vtp=1&amp;bbb=1"/>
          <p:cNvSpPr/>
          <p:nvPr/>
        </p:nvSpPr>
        <p:spPr>
          <a:xfrm>
            <a:off x="1842167" y="4358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到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去</a:t>
            </a:r>
            <a:endParaRPr lang="en-US" altLang="zh-CN" sz="2800" dirty="0"/>
          </a:p>
        </p:txBody>
      </p:sp>
      <p:sp>
        <p:nvSpPr>
          <p:cNvPr id="5" name="QB_6_AN.38_1#5c22cfec2.blank?pid=8b90be70b&amp;color=0,0,0&amp;vpa=19&amp;vtp=1&amp;bbb=1"/>
          <p:cNvSpPr/>
          <p:nvPr/>
        </p:nvSpPr>
        <p:spPr>
          <a:xfrm>
            <a:off x="1842167" y="1083564"/>
            <a:ext cx="41878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前往，这里指赴任、就职</a:t>
            </a:r>
            <a:endParaRPr lang="en-US" altLang="zh-CN" sz="2800" dirty="0"/>
          </a:p>
        </p:txBody>
      </p:sp>
      <p:sp>
        <p:nvSpPr>
          <p:cNvPr id="7" name="QB_6_AN.40_1#5c22cfec2.blank?pid=8b90be70b&amp;color=0,0,0&amp;vpa=20&amp;vtp=1&amp;bbb=1"/>
          <p:cNvSpPr/>
          <p:nvPr/>
        </p:nvSpPr>
        <p:spPr>
          <a:xfrm>
            <a:off x="1842167" y="17312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因此</a:t>
            </a:r>
            <a:endParaRPr lang="en-US" altLang="zh-CN" sz="2800" dirty="0"/>
          </a:p>
        </p:txBody>
      </p:sp>
      <p:sp>
        <p:nvSpPr>
          <p:cNvPr id="9" name="QB_6_AN.42_1#5c22cfec2.blank?pid=8b90be70b&amp;color=0,0,0&amp;vpa=21&amp;vtp=1&amp;bbb=1"/>
          <p:cNvSpPr/>
          <p:nvPr/>
        </p:nvSpPr>
        <p:spPr>
          <a:xfrm>
            <a:off x="1778667" y="23789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能够</a:t>
            </a:r>
            <a:endParaRPr lang="en-US" altLang="zh-CN" sz="2800" dirty="0"/>
          </a:p>
        </p:txBody>
      </p:sp>
      <p:sp>
        <p:nvSpPr>
          <p:cNvPr id="11" name="QB_6_AN.44_1#5c22cfec2.blank?pid=8b90be70b&amp;color=0,0,0&amp;vpa=22&amp;vtp=1&amp;bbb=1"/>
          <p:cNvSpPr/>
          <p:nvPr/>
        </p:nvSpPr>
        <p:spPr>
          <a:xfrm>
            <a:off x="2489867" y="30266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硿硿地响</a:t>
            </a:r>
            <a:endParaRPr lang="en-US" altLang="zh-CN" sz="2800" dirty="0"/>
          </a:p>
        </p:txBody>
      </p:sp>
      <p:sp>
        <p:nvSpPr>
          <p:cNvPr id="13" name="QB_6_AN.46_1#5c22cfec2.blank?pid=8b90be70b&amp;color=0,0,0&amp;vpa=23&amp;vtp=1&amp;bbb=1"/>
          <p:cNvSpPr/>
          <p:nvPr/>
        </p:nvSpPr>
        <p:spPr>
          <a:xfrm>
            <a:off x="1778667" y="36743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副词，本来</a:t>
            </a:r>
            <a:endParaRPr lang="en-US" altLang="zh-CN" sz="2800" dirty="0"/>
          </a:p>
        </p:txBody>
      </p:sp>
      <p:sp>
        <p:nvSpPr>
          <p:cNvPr id="15" name="QB_6_AN.48_1#5c22cfec2.blank?pid=8b90be70b&amp;color=0,0,0&amp;vpa=24&amp;vtp=1&amp;bbb=1"/>
          <p:cNvSpPr/>
          <p:nvPr/>
        </p:nvSpPr>
        <p:spPr>
          <a:xfrm>
            <a:off x="2134267" y="43220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阴森的样子</a:t>
            </a:r>
            <a:endParaRPr lang="en-US" altLang="zh-CN" sz="2800" dirty="0"/>
          </a:p>
        </p:txBody>
      </p:sp>
      <p:sp>
        <p:nvSpPr>
          <p:cNvPr id="17" name="QB_6_AN.50_1#5c22cfec2.blank?pid=8b90be70b&amp;color=0,0,0&amp;vpa=25&amp;vtp=1&amp;bbb=1"/>
          <p:cNvSpPr/>
          <p:nvPr/>
        </p:nvSpPr>
        <p:spPr>
          <a:xfrm>
            <a:off x="1778667" y="49697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握住，抓着</a:t>
            </a:r>
            <a:endParaRPr lang="en-US" altLang="zh-CN" sz="2800" dirty="0"/>
          </a:p>
        </p:txBody>
      </p:sp>
      <p:sp>
        <p:nvSpPr>
          <p:cNvPr id="19" name="QB_6_AN.52_1#5c22cfec2.blank?pid=8b90be70b&amp;color=0,0,0&amp;vpa=26&amp;vtp=1&amp;bbb=1"/>
          <p:cNvSpPr/>
          <p:nvPr/>
        </p:nvSpPr>
        <p:spPr>
          <a:xfrm>
            <a:off x="2134267" y="5596509"/>
            <a:ext cx="13303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鸟鸣声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  <p:bldP spid="19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8c33021c.fixed?pid=6319f693a&amp;color=0,173,163&amp;vtp=1&amp;bbb=1"/>
          <p:cNvSpPr/>
          <p:nvPr/>
        </p:nvSpPr>
        <p:spPr>
          <a:xfrm>
            <a:off x="877824" y="2624328"/>
            <a:ext cx="10981944" cy="722376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l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第三单元</a:t>
            </a:r>
            <a:r>
              <a:rPr lang="en-US" altLang="zh-CN" sz="4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中华传统文化经典研习——至情至性</a:t>
            </a:r>
            <a:endParaRPr lang="en-US" altLang="zh-CN" sz="4000" dirty="0"/>
          </a:p>
        </p:txBody>
      </p:sp>
      <p:sp>
        <p:nvSpPr>
          <p:cNvPr id="3" name="C_2#88c33021c"/>
          <p:cNvSpPr/>
          <p:nvPr/>
        </p:nvSpPr>
        <p:spPr>
          <a:xfrm>
            <a:off x="877824" y="3419856"/>
            <a:ext cx="8997696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C_2#88c33021c.fixed?pid=6319f693a&amp;color=0,173,163&amp;vtp=1&amp;bbb=1"/>
              <p:cNvSpPr/>
              <p:nvPr/>
            </p:nvSpPr>
            <p:spPr>
              <a:xfrm>
                <a:off x="877824" y="3493008"/>
                <a:ext cx="10981944" cy="101904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32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第12课</a:t>
                </a:r>
                <a:r>
                  <a:rPr lang="en-US" altLang="zh-CN" sz="3200" b="0" i="0" dirty="0">
                    <a:solidFill>
                      <a:srgbClr val="00ADA3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b="0" i="1" dirty="0">
                            <a:solidFill>
                              <a:srgbClr val="00ADA3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0" i="0" dirty="0">
                            <a:solidFill>
                              <a:srgbClr val="00ADA3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3200" b="0" i="0" dirty="0">
                            <a:solidFill>
                              <a:srgbClr val="00ADA3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altLang="zh-CN" sz="32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石钟山记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C_2#88c33021c.fixed?pid=6319f693a&amp;color=0,173,16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7824" y="3493008"/>
                <a:ext cx="10981944" cy="1019048"/>
              </a:xfrm>
              <a:prstGeom prst="rect">
                <a:avLst/>
              </a:prstGeom>
              <a:blipFill rotWithShape="1">
                <a:blip r:embed="rId1"/>
                <a:stretch>
                  <a:fillRect l="-2" t="-1795" r="5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3_1#e753bd792?pid=8b90be70b&amp;color=0,0,0&amp;vtp=1&amp;bt=1&amp;bbb=1"/>
          <p:cNvSpPr/>
          <p:nvPr/>
        </p:nvSpPr>
        <p:spPr>
          <a:xfrm>
            <a:off x="612648" y="466344"/>
            <a:ext cx="10963656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㉗.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㉘.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㉙.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心动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㉚.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噌吰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㉛.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㉜.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罅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㉝.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㉞.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空中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㉟.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54_1#e753bd792.blank?pid=8b90be70b&amp;color=0,0,0&amp;vpa=27&amp;vtp=1&amp;bbb=1"/>
          <p:cNvSpPr/>
          <p:nvPr/>
        </p:nvSpPr>
        <p:spPr>
          <a:xfrm>
            <a:off x="1778667" y="4358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有人</a:t>
            </a:r>
            <a:endParaRPr lang="en-US" altLang="zh-CN" sz="2800" dirty="0"/>
          </a:p>
        </p:txBody>
      </p:sp>
      <p:sp>
        <p:nvSpPr>
          <p:cNvPr id="5" name="QB_6_AN.56_1#e753bd792.blank?pid=8b90be70b&amp;color=0,0,0&amp;vpa=28&amp;vtp=1&amp;bbb=1"/>
          <p:cNvSpPr/>
          <p:nvPr/>
        </p:nvSpPr>
        <p:spPr>
          <a:xfrm>
            <a:off x="1778667" y="10835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正，正在</a:t>
            </a:r>
            <a:endParaRPr lang="en-US" altLang="zh-CN" sz="2800" dirty="0"/>
          </a:p>
        </p:txBody>
      </p:sp>
      <p:sp>
        <p:nvSpPr>
          <p:cNvPr id="7" name="QB_6_AN.58_1#e753bd792.blank?pid=8b90be70b&amp;color=0,0,0&amp;vpa=29&amp;vtp=1&amp;bbb=1"/>
          <p:cNvSpPr/>
          <p:nvPr/>
        </p:nvSpPr>
        <p:spPr>
          <a:xfrm>
            <a:off x="2134267" y="17312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内心惊恐</a:t>
            </a:r>
            <a:endParaRPr lang="en-US" altLang="zh-CN" sz="2800" dirty="0"/>
          </a:p>
        </p:txBody>
      </p:sp>
      <p:sp>
        <p:nvSpPr>
          <p:cNvPr id="9" name="QB_6_AN.60_1#e753bd792.blank?pid=8b90be70b&amp;color=0,0,0&amp;vpa=30&amp;vtp=1&amp;bbb=1"/>
          <p:cNvSpPr/>
          <p:nvPr/>
        </p:nvSpPr>
        <p:spPr>
          <a:xfrm>
            <a:off x="2134267" y="2378964"/>
            <a:ext cx="27590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形容钟鼓的声音</a:t>
            </a:r>
            <a:endParaRPr lang="en-US" altLang="zh-CN" sz="2800" dirty="0"/>
          </a:p>
        </p:txBody>
      </p:sp>
      <p:sp>
        <p:nvSpPr>
          <p:cNvPr id="11" name="QB_6_AN.62_1#e753bd792.blank?pid=8b90be70b&amp;color=0,0,0&amp;vpa=31&amp;vtp=1&amp;bbb=1"/>
          <p:cNvSpPr/>
          <p:nvPr/>
        </p:nvSpPr>
        <p:spPr>
          <a:xfrm>
            <a:off x="1778667" y="3026664"/>
            <a:ext cx="24018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观察，仔细看</a:t>
            </a:r>
            <a:endParaRPr lang="en-US" altLang="zh-CN" sz="2800" dirty="0"/>
          </a:p>
        </p:txBody>
      </p:sp>
      <p:sp>
        <p:nvSpPr>
          <p:cNvPr id="13" name="QB_6_AN.64_1#e753bd792.blank?pid=8b90be70b&amp;color=0,0,0&amp;vpa=32&amp;vtp=1&amp;bbb=1"/>
          <p:cNvSpPr/>
          <p:nvPr/>
        </p:nvSpPr>
        <p:spPr>
          <a:xfrm>
            <a:off x="1778667" y="36743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裂缝</a:t>
            </a:r>
            <a:endParaRPr lang="en-US" altLang="zh-CN" sz="2800" dirty="0"/>
          </a:p>
        </p:txBody>
      </p:sp>
      <p:sp>
        <p:nvSpPr>
          <p:cNvPr id="15" name="QB_6_AN.66_1#e753bd792.blank?pid=8b90be70b&amp;color=0,0,0&amp;vpa=33&amp;vtp=1&amp;bbb=1"/>
          <p:cNvSpPr/>
          <p:nvPr/>
        </p:nvSpPr>
        <p:spPr>
          <a:xfrm>
            <a:off x="2134267" y="4322064"/>
            <a:ext cx="24018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江河水流中央</a:t>
            </a:r>
            <a:endParaRPr lang="en-US" altLang="zh-CN" sz="2800" dirty="0"/>
          </a:p>
        </p:txBody>
      </p:sp>
      <p:sp>
        <p:nvSpPr>
          <p:cNvPr id="17" name="QB_6_AN.68_1#e753bd792.blank?pid=8b90be70b&amp;color=0,0,0&amp;vpa=34&amp;vtp=1&amp;bbb=1"/>
          <p:cNvSpPr/>
          <p:nvPr/>
        </p:nvSpPr>
        <p:spPr>
          <a:xfrm>
            <a:off x="2134267" y="49697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中间是空的</a:t>
            </a:r>
            <a:endParaRPr lang="en-US" altLang="zh-CN" sz="2800" dirty="0"/>
          </a:p>
        </p:txBody>
      </p:sp>
      <p:sp>
        <p:nvSpPr>
          <p:cNvPr id="19" name="QB_6_AN.70_1#e753bd792.blank?pid=8b90be70b&amp;color=0,0,0&amp;vpa=35&amp;vtp=1&amp;bbb=1"/>
          <p:cNvSpPr/>
          <p:nvPr/>
        </p:nvSpPr>
        <p:spPr>
          <a:xfrm>
            <a:off x="1778667" y="5596509"/>
            <a:ext cx="13303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孔，洞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  <p:bldP spid="19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1_1#7c1a15c94?pid=8b90be70b&amp;color=0,0,0&amp;vtp=1&amp;bt=1&amp;bbb=1"/>
          <p:cNvSpPr/>
          <p:nvPr/>
        </p:nvSpPr>
        <p:spPr>
          <a:xfrm>
            <a:off x="612648" y="466344"/>
            <a:ext cx="10963656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㊱.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窾坎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㊲.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镗鞳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㊳.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㊴.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相应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㊵.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㊶.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㊷.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㊸.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㊹.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不余欺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72_1#7c1a15c94.blank?pid=8b90be70b&amp;color=0,0,0&amp;vpa=36&amp;vtp=1&amp;bbb=1"/>
          <p:cNvSpPr/>
          <p:nvPr/>
        </p:nvSpPr>
        <p:spPr>
          <a:xfrm>
            <a:off x="2134267" y="435864"/>
            <a:ext cx="1330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击物声</a:t>
            </a:r>
            <a:endParaRPr lang="en-US" altLang="zh-CN" sz="2800" dirty="0"/>
          </a:p>
        </p:txBody>
      </p:sp>
      <p:sp>
        <p:nvSpPr>
          <p:cNvPr id="5" name="QB_6_AN.74_1#7c1a15c94.blank?pid=8b90be70b&amp;color=0,0,0&amp;vpa=37&amp;vtp=1&amp;bbb=1"/>
          <p:cNvSpPr/>
          <p:nvPr/>
        </p:nvSpPr>
        <p:spPr>
          <a:xfrm>
            <a:off x="2134267" y="1083564"/>
            <a:ext cx="1330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钟鼓声</a:t>
            </a:r>
            <a:endParaRPr lang="en-US" altLang="zh-CN" sz="2800" dirty="0"/>
          </a:p>
        </p:txBody>
      </p:sp>
      <p:sp>
        <p:nvSpPr>
          <p:cNvPr id="7" name="QB_6_AN.76_1#7c1a15c94.blank?pid=8b90be70b&amp;color=0,0,0&amp;vpa=38&amp;vtp=1&amp;bbb=1"/>
          <p:cNvSpPr/>
          <p:nvPr/>
        </p:nvSpPr>
        <p:spPr>
          <a:xfrm>
            <a:off x="1778667" y="17312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刚才</a:t>
            </a:r>
            <a:endParaRPr lang="en-US" altLang="zh-CN" sz="2800" dirty="0"/>
          </a:p>
        </p:txBody>
      </p:sp>
      <p:sp>
        <p:nvSpPr>
          <p:cNvPr id="9" name="QB_6_AN.78_1#7c1a15c94.blank?pid=8b90be70b&amp;color=0,0,0&amp;vpa=39&amp;vtp=1&amp;bbb=1"/>
          <p:cNvSpPr/>
          <p:nvPr/>
        </p:nvSpPr>
        <p:spPr>
          <a:xfrm>
            <a:off x="2134267" y="23789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应和</a:t>
            </a:r>
            <a:endParaRPr lang="en-US" altLang="zh-CN" sz="2800" dirty="0"/>
          </a:p>
        </p:txBody>
      </p:sp>
      <p:sp>
        <p:nvSpPr>
          <p:cNvPr id="11" name="QB_6_AN.80_1#7c1a15c94.blank?pid=8b90be70b&amp;color=0,0,0&amp;vpa=40&amp;vtp=1&amp;bbb=1"/>
          <p:cNvSpPr/>
          <p:nvPr/>
        </p:nvSpPr>
        <p:spPr>
          <a:xfrm>
            <a:off x="1778667" y="3026664"/>
            <a:ext cx="311626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兴起，这里指演奏</a:t>
            </a:r>
            <a:endParaRPr lang="en-US" altLang="zh-CN" sz="2800" dirty="0"/>
          </a:p>
        </p:txBody>
      </p:sp>
      <p:sp>
        <p:nvSpPr>
          <p:cNvPr id="13" name="QB_6_AN.82_1#7c1a15c94.blank?pid=8b90be70b&amp;color=0,0,0&amp;vpa=41&amp;vtp=1&amp;bbb=1"/>
          <p:cNvSpPr/>
          <p:nvPr/>
        </p:nvSpPr>
        <p:spPr>
          <a:xfrm>
            <a:off x="1778667" y="3674364"/>
            <a:ext cx="27590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语气词，无实义</a:t>
            </a:r>
            <a:endParaRPr lang="en-US" altLang="zh-CN" sz="2800" dirty="0"/>
          </a:p>
        </p:txBody>
      </p:sp>
      <p:sp>
        <p:nvSpPr>
          <p:cNvPr id="15" name="QB_6_AN.84_1#7c1a15c94.blank?pid=8b90be70b&amp;color=0,0,0&amp;vpa=42&amp;vtp=1&amp;bbb=1"/>
          <p:cNvSpPr/>
          <p:nvPr/>
        </p:nvSpPr>
        <p:spPr>
          <a:xfrm>
            <a:off x="1778667" y="43220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于是</a:t>
            </a:r>
            <a:endParaRPr lang="en-US" altLang="zh-CN" sz="2800" dirty="0"/>
          </a:p>
        </p:txBody>
      </p:sp>
      <p:sp>
        <p:nvSpPr>
          <p:cNvPr id="17" name="QB_6_AN.86_1#7c1a15c94.blank?pid=8b90be70b&amp;color=0,0,0&amp;vpa=43&amp;vtp=1&amp;bbb=1"/>
          <p:cNvSpPr/>
          <p:nvPr/>
        </p:nvSpPr>
        <p:spPr>
          <a:xfrm>
            <a:off x="1778667" y="49697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知道</a:t>
            </a:r>
            <a:endParaRPr lang="en-US" altLang="zh-CN" sz="2800" dirty="0"/>
          </a:p>
        </p:txBody>
      </p:sp>
      <p:sp>
        <p:nvSpPr>
          <p:cNvPr id="19" name="QB_6_AN.88_1#7c1a15c94.blank?pid=8b90be70b&amp;color=0,0,0&amp;vpa=44&amp;vtp=1&amp;bbb=1"/>
          <p:cNvSpPr/>
          <p:nvPr/>
        </p:nvSpPr>
        <p:spPr>
          <a:xfrm>
            <a:off x="2489867" y="5596509"/>
            <a:ext cx="16859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“不欺余”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  <p:bldP spid="19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9_1#819f8c715?pid=8b90be70b&amp;color=0,0,0&amp;vtp=1&amp;bt=1&amp;bbb=1"/>
          <p:cNvSpPr/>
          <p:nvPr/>
        </p:nvSpPr>
        <p:spPr>
          <a:xfrm>
            <a:off x="612648" y="466344"/>
            <a:ext cx="10963656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㊺.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㊻.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㊼.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㊽.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㊾.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所以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㊿.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90_1#819f8c715.blank?pid=8b90be70b&amp;color=0,0,0&amp;vpa=45&amp;vtp=1&amp;bbb=1"/>
          <p:cNvSpPr/>
          <p:nvPr/>
        </p:nvSpPr>
        <p:spPr>
          <a:xfrm>
            <a:off x="1778667" y="4358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大概，恐怕</a:t>
            </a:r>
            <a:endParaRPr lang="en-US" altLang="zh-CN" sz="2800" dirty="0"/>
          </a:p>
        </p:txBody>
      </p:sp>
      <p:sp>
        <p:nvSpPr>
          <p:cNvPr id="5" name="QB_6_AN.92_1#819f8c715.blank?pid=8b90be70b&amp;color=0,0,0&amp;vpa=46&amp;vtp=1&amp;bbb=1"/>
          <p:cNvSpPr/>
          <p:nvPr/>
        </p:nvSpPr>
        <p:spPr>
          <a:xfrm>
            <a:off x="1778667" y="10835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终究</a:t>
            </a:r>
            <a:endParaRPr lang="en-US" altLang="zh-CN" sz="2800" dirty="0"/>
          </a:p>
        </p:txBody>
      </p:sp>
      <p:sp>
        <p:nvSpPr>
          <p:cNvPr id="7" name="QB_6_AN.94_1#819f8c715.blank?pid=8b90be70b&amp;color=0,0,0&amp;vpa=47&amp;vtp=1&amp;bbb=1"/>
          <p:cNvSpPr/>
          <p:nvPr/>
        </p:nvSpPr>
        <p:spPr>
          <a:xfrm>
            <a:off x="1778667" y="17312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副词，不</a:t>
            </a:r>
            <a:endParaRPr lang="en-US" altLang="zh-CN" sz="2800" dirty="0"/>
          </a:p>
        </p:txBody>
      </p:sp>
      <p:sp>
        <p:nvSpPr>
          <p:cNvPr id="9" name="QB_6_AN.96_1#819f8c715.blank?pid=8b90be70b&amp;color=0,0,0&amp;vpa=48&amp;vtp=1&amp;bbb=1"/>
          <p:cNvSpPr/>
          <p:nvPr/>
        </p:nvSpPr>
        <p:spPr>
          <a:xfrm>
            <a:off x="1778667" y="2378964"/>
            <a:ext cx="311626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用文字表述、记载</a:t>
            </a:r>
            <a:endParaRPr lang="en-US" altLang="zh-CN" sz="2800" dirty="0"/>
          </a:p>
        </p:txBody>
      </p:sp>
      <p:sp>
        <p:nvSpPr>
          <p:cNvPr id="11" name="QB_6_AN.98_1#819f8c715.blank?pid=8b90be70b&amp;color=0,0,0&amp;vpa=49&amp;vtp=1&amp;bbb=1"/>
          <p:cNvSpPr/>
          <p:nvPr/>
        </p:nvSpPr>
        <p:spPr>
          <a:xfrm>
            <a:off x="2134267" y="30266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的缘故</a:t>
            </a:r>
            <a:endParaRPr lang="en-US" altLang="zh-CN" sz="2800" dirty="0"/>
          </a:p>
        </p:txBody>
      </p:sp>
      <p:sp>
        <p:nvSpPr>
          <p:cNvPr id="13" name="QB_6_AN.100_1#819f8c715.blank?pid=8b90be70b&amp;color=0,0,0&amp;vpa=50&amp;vtp=1&amp;bbb=1"/>
          <p:cNvSpPr/>
          <p:nvPr/>
        </p:nvSpPr>
        <p:spPr>
          <a:xfrm>
            <a:off x="1778667" y="3674364"/>
            <a:ext cx="27590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浅薄，见识短浅</a:t>
            </a:r>
            <a:endParaRPr lang="en-US" altLang="zh-CN" sz="2800" dirty="0"/>
          </a:p>
        </p:txBody>
      </p:sp>
      <p:sp>
        <p:nvSpPr>
          <p:cNvPr id="15" name="QB_6_AN.102_1#819f8c715.blank?pid=8b90be70b&amp;color=0,0,0&amp;vpa=51&amp;vtp=1&amp;bbb=1"/>
          <p:cNvSpPr/>
          <p:nvPr/>
        </p:nvSpPr>
        <p:spPr>
          <a:xfrm>
            <a:off x="1778667" y="4301109"/>
            <a:ext cx="20447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副词，竟然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03_1#fc1e37279?pid=8b90be70b&amp;color=0,0,0&amp;vtp=1&amp;bt=1&amp;bbb=1"/>
          <p:cNvSpPr/>
          <p:nvPr/>
        </p:nvSpPr>
        <p:spPr>
          <a:xfrm>
            <a:off x="612648" y="466344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实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04_1#fc1e37279.blank?pid=8b90be70b&amp;color=0,0,0&amp;vpa=52&amp;vtp=1&amp;bbb=1"/>
          <p:cNvSpPr/>
          <p:nvPr/>
        </p:nvSpPr>
        <p:spPr>
          <a:xfrm>
            <a:off x="1778667" y="435864"/>
            <a:ext cx="1330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敲，击</a:t>
            </a:r>
            <a:endParaRPr lang="en-US" altLang="zh-CN" sz="2800" dirty="0"/>
          </a:p>
        </p:txBody>
      </p:sp>
      <p:sp>
        <p:nvSpPr>
          <p:cNvPr id="5" name="QB_6_AN.106_1#fc1e37279.blank?pid=8b90be70b&amp;color=0,0,0&amp;vpa=53&amp;vtp=1&amp;bbb=1"/>
          <p:cNvSpPr/>
          <p:nvPr/>
        </p:nvSpPr>
        <p:spPr>
          <a:xfrm>
            <a:off x="1778667" y="10835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真相</a:t>
            </a:r>
            <a:endParaRPr lang="en-US" altLang="zh-CN" sz="2800" dirty="0"/>
          </a:p>
        </p:txBody>
      </p:sp>
      <p:sp>
        <p:nvSpPr>
          <p:cNvPr id="7" name="QB_6_AN.108_1#fc1e37279.blank?pid=8b90be70b&amp;color=0,0,0&amp;vpa=54&amp;vtp=1&amp;bbb=1"/>
          <p:cNvSpPr/>
          <p:nvPr/>
        </p:nvSpPr>
        <p:spPr>
          <a:xfrm>
            <a:off x="2134267" y="1710309"/>
            <a:ext cx="20447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因此，所以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8a4eceb7?pid=58cdfbdd8&amp;color=0,173,163&amp;vtp=1&amp;bt=1&amp;bbb=1"/>
          <p:cNvSpPr/>
          <p:nvPr/>
        </p:nvSpPr>
        <p:spPr>
          <a:xfrm>
            <a:off x="612648" y="466344"/>
            <a:ext cx="10963656" cy="891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文章结构与主旨</a:t>
            </a:r>
            <a:endParaRPr lang="en-US" altLang="zh-CN" sz="3200" dirty="0"/>
          </a:p>
        </p:txBody>
      </p:sp>
      <p:sp>
        <p:nvSpPr>
          <p:cNvPr id="3" name="C_5_BD#2c4161270?pid=88a4eceb7&amp;color=0,0,0&amp;vtp=1&amp;bbb=1"/>
          <p:cNvSpPr/>
          <p:nvPr/>
        </p:nvSpPr>
        <p:spPr>
          <a:xfrm>
            <a:off x="612648" y="95402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厘清结构</a:t>
            </a:r>
            <a:endParaRPr lang="en-US" altLang="zh-CN" sz="3000" dirty="0"/>
          </a:p>
        </p:txBody>
      </p:sp>
      <p:pic>
        <p:nvPicPr>
          <p:cNvPr id="4" name="QB_6_BD.109_1#dbc76bd8b?pid=2c4161270&amp;color=0,0,0&amp;tib=255,255,255&amp;vip=55#59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648" y="1693799"/>
            <a:ext cx="10177272" cy="3904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AN.110_1#dbc76bd8b.blank?pid=2c4161270&amp;color=0,0,0&amp;vpa=55&amp;vtp=1"/>
          <p:cNvSpPr/>
          <p:nvPr/>
        </p:nvSpPr>
        <p:spPr>
          <a:xfrm>
            <a:off x="3758184" y="1867535"/>
            <a:ext cx="987552" cy="402336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质疑</a:t>
            </a:r>
            <a:endParaRPr lang="en-US" altLang="zh-CN" sz="2100" dirty="0"/>
          </a:p>
        </p:txBody>
      </p:sp>
      <p:sp>
        <p:nvSpPr>
          <p:cNvPr id="6" name="QB_6_AN.111_1#dbc76bd8b.blank?pid=2c4161270&amp;color=0,0,0&amp;vpa=56&amp;vtp=1"/>
          <p:cNvSpPr/>
          <p:nvPr/>
        </p:nvSpPr>
        <p:spPr>
          <a:xfrm>
            <a:off x="2340864" y="3504311"/>
            <a:ext cx="1184656" cy="338328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游山考察</a:t>
            </a:r>
            <a:endParaRPr lang="en-US" altLang="zh-CN" sz="2100" dirty="0"/>
          </a:p>
        </p:txBody>
      </p:sp>
      <p:sp>
        <p:nvSpPr>
          <p:cNvPr id="7" name="QB_6_AN.112_1#dbc76bd8b.blank?pid=2c4161270&amp;color=0,0,0&amp;vpa=57&amp;vtp=1"/>
          <p:cNvSpPr/>
          <p:nvPr/>
        </p:nvSpPr>
        <p:spPr>
          <a:xfrm>
            <a:off x="6647688" y="4043807"/>
            <a:ext cx="1143000" cy="301752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以小舟泊绝壁下</a:t>
            </a:r>
            <a:endParaRPr lang="en-US" altLang="zh-CN" sz="2100" dirty="0"/>
          </a:p>
        </p:txBody>
      </p:sp>
      <p:sp>
        <p:nvSpPr>
          <p:cNvPr id="8" name="QB_6_AN.113_1#dbc76bd8b.blank?pid=2c4161270&amp;color=0,0,0&amp;vpa=58&amp;vtp=1"/>
          <p:cNvSpPr/>
          <p:nvPr/>
        </p:nvSpPr>
        <p:spPr>
          <a:xfrm>
            <a:off x="9281160" y="4308983"/>
            <a:ext cx="1234440" cy="365760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31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因声得名</a:t>
            </a:r>
            <a:endParaRPr lang="en-US" altLang="zh-CN" sz="2100" dirty="0"/>
          </a:p>
        </p:txBody>
      </p:sp>
      <p:sp>
        <p:nvSpPr>
          <p:cNvPr id="9" name="QB_6_AN.114_1#dbc76bd8b.blank?pid=2c4161270&amp;color=0,0,0&amp;vpa=59&amp;vtp=1"/>
          <p:cNvSpPr/>
          <p:nvPr/>
        </p:nvSpPr>
        <p:spPr>
          <a:xfrm>
            <a:off x="5833872" y="5049647"/>
            <a:ext cx="4295648" cy="365760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事不目见耳闻，不可臆断其有无</a:t>
            </a:r>
            <a:endParaRPr lang="en-US" altLang="zh-CN" sz="2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0d2ce669?pid=88a4eceb7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概括主旨</a:t>
            </a:r>
            <a:endParaRPr lang="en-US" altLang="zh-CN" sz="3000" dirty="0"/>
          </a:p>
        </p:txBody>
      </p:sp>
      <p:sp>
        <p:nvSpPr>
          <p:cNvPr id="3" name="QB_6_BD.115_1#69564f4c3?pid=f0d2ce669&amp;color=0,0,0&amp;vtp=1&amp;bbb=1&amp;hb=1"/>
          <p:cNvSpPr/>
          <p:nvPr/>
        </p:nvSpPr>
        <p:spPr>
          <a:xfrm>
            <a:off x="612648" y="1135253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本文通过记叙作者实地考察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的经过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说明要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的真相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必须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目见耳闻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切忌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的道理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116_1#69564f4c3.blank?pid=f0d2ce669&amp;color=0,0,0&amp;vpa=60&amp;vtp=1&amp;bbb=1"/>
          <p:cNvSpPr/>
          <p:nvPr/>
        </p:nvSpPr>
        <p:spPr>
          <a:xfrm>
            <a:off x="5956966" y="1104773"/>
            <a:ext cx="27590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石钟山得名由来</a:t>
            </a:r>
            <a:endParaRPr lang="en-US" altLang="zh-CN" sz="2800" dirty="0"/>
          </a:p>
        </p:txBody>
      </p:sp>
      <p:sp>
        <p:nvSpPr>
          <p:cNvPr id="5" name="QB_6_AN.117_1#69564f4c3.blank?pid=f0d2ce669&amp;color=0,0,0&amp;vpa=61&amp;vtp=1&amp;bbb=1"/>
          <p:cNvSpPr/>
          <p:nvPr/>
        </p:nvSpPr>
        <p:spPr>
          <a:xfrm>
            <a:off x="1334166" y="1731518"/>
            <a:ext cx="16875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认识事物</a:t>
            </a:r>
            <a:endParaRPr lang="en-US" altLang="zh-CN" sz="2800" dirty="0"/>
          </a:p>
        </p:txBody>
      </p:sp>
      <p:sp>
        <p:nvSpPr>
          <p:cNvPr id="6" name="QB_6_AN.118_1#69564f4c3.blank?pid=f0d2ce669&amp;color=0,0,0&amp;vpa=62&amp;vtp=1&amp;bbb=1"/>
          <p:cNvSpPr/>
          <p:nvPr/>
        </p:nvSpPr>
        <p:spPr>
          <a:xfrm>
            <a:off x="8404892" y="1731518"/>
            <a:ext cx="16875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主观臆断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92c158650.fixed?pid=88c33021c&amp;color=0,173,163&amp;vtp=1&amp;bbb=1"/>
          <p:cNvSpPr/>
          <p:nvPr/>
        </p:nvSpPr>
        <p:spPr>
          <a:xfrm>
            <a:off x="1618488" y="2660904"/>
            <a:ext cx="8997696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合作探究·提能力</a:t>
            </a:r>
            <a:endParaRPr lang="en-US" altLang="zh-CN" sz="4000" dirty="0"/>
          </a:p>
        </p:txBody>
      </p:sp>
      <p:sp>
        <p:nvSpPr>
          <p:cNvPr id="3" name="C_3#92c158650"/>
          <p:cNvSpPr/>
          <p:nvPr/>
        </p:nvSpPr>
        <p:spPr>
          <a:xfrm>
            <a:off x="1618488" y="3419856"/>
            <a:ext cx="8961120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dee23da01?pid=92c158650&amp;color=0,0,0&amp;vtp=1&amp;bt=1&amp;bbb=1&amp;hb=1"/>
          <p:cNvSpPr/>
          <p:nvPr/>
        </p:nvSpPr>
        <p:spPr>
          <a:xfrm>
            <a:off x="612648" y="468000"/>
            <a:ext cx="10963656" cy="563772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情境探究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世界上的事物时刻处于发展变化之中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，“尽信《书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》，则不如无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书》”的箴言启示我们：面对权威观点既要保持独立思考的勇气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，更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要秉持科学求证的精神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。哥白尼打破“地心说”的桎梏创立“日心说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”，伽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利略用自由落体实验打破亚里士多德的力学教条——这些科学先驱用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质疑的火炬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拓展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了人类认知的边界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。而在古老的东方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，一位文人泛舟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于月夜的鄱阳湖中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。他举起火把探查岩壁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，侧耳倾听水石相激的天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——这就是九百多年前苏轼留给我们的科学考察实录《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石钟山记》。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，就让我们循着东坡先生的舟痕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，在大胆求证与传统观点的碰撞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，发现独立思考的火花。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#1.1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f6790c385?pid=92c158650&amp;color=0,173,163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任务一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感知文章内容</a:t>
            </a:r>
            <a:endParaRPr lang="en-US" altLang="zh-CN" sz="3000" dirty="0"/>
          </a:p>
        </p:txBody>
      </p:sp>
      <p:sp>
        <p:nvSpPr>
          <p:cNvPr id="3" name="QB_5_BD.119_1#d95d19a7d?pid=f6790c385&amp;color=0,0,0&amp;vtp=1&amp;bbb=1&amp;hb=1"/>
          <p:cNvSpPr/>
          <p:nvPr/>
        </p:nvSpPr>
        <p:spPr>
          <a:xfrm>
            <a:off x="612648" y="1125728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阅读第一段，郦道元、李渤对石钟山得名由来各有什么说法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？为什么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对郦道元的说法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“人常疑之”，对李渤的说法“余尤疑之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”？请用原文的句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子完成表格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QB_5_BD.119_2#d95d19a7d?colgroup=3,11,2,10&amp;pid=f6790c385&amp;color=0,0,0&amp;vtp=1&amp;bt=1&amp;bbb=1&amp;hb=1"/>
          <p:cNvGraphicFramePr>
            <a:graphicFrameLocks noGrp="1"/>
          </p:cNvGraphicFramePr>
          <p:nvPr/>
        </p:nvGraphicFramePr>
        <p:xfrm>
          <a:off x="612648" y="466344"/>
          <a:ext cx="10927080" cy="4470846"/>
        </p:xfrm>
        <a:graphic>
          <a:graphicData uri="http://schemas.openxmlformats.org/drawingml/2006/table">
            <a:tbl>
              <a:tblPr/>
              <a:tblGrid>
                <a:gridCol w="1472184"/>
                <a:gridCol w="4379976"/>
                <a:gridCol w="1060704"/>
                <a:gridCol w="4014216"/>
              </a:tblGrid>
              <a:tr h="56419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前人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得名由来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态度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作者依据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郦道元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人常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疑之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李渤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余尤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疑之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④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B_5_AN.120_1#d95d19a7d.blank?pid=f6790c385&amp;color=0,0,0&amp;vpa=63&amp;vtp=1&amp;bbb=1&amp;hb=1"/>
          <p:cNvSpPr/>
          <p:nvPr/>
        </p:nvSpPr>
        <p:spPr>
          <a:xfrm>
            <a:off x="2156832" y="1311593"/>
            <a:ext cx="4252976" cy="104578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下临深潭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微风鼓浪，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水石相搏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，声如洪钟。</a:t>
            </a:r>
            <a:endParaRPr lang="en-US" altLang="zh-CN" sz="2800" dirty="0"/>
          </a:p>
        </p:txBody>
      </p:sp>
      <p:sp>
        <p:nvSpPr>
          <p:cNvPr id="4" name="QB_5_AN.121_1#d95d19a7d.blank?pid=f6790c385&amp;color=0,0,0&amp;vpa=64&amp;vtp=1&amp;bbb=1&amp;hb=1"/>
          <p:cNvSpPr/>
          <p:nvPr/>
        </p:nvSpPr>
        <p:spPr>
          <a:xfrm>
            <a:off x="7597512" y="1032193"/>
            <a:ext cx="3887216" cy="160458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今以钟磬置水中，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虽大风浪不能鸣也，而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况石乎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！</a:t>
            </a:r>
            <a:endParaRPr lang="en-US" altLang="zh-CN" sz="2800" dirty="0"/>
          </a:p>
        </p:txBody>
      </p:sp>
      <p:sp>
        <p:nvSpPr>
          <p:cNvPr id="5" name="QB_5_AN.122_1#d95d19a7d.blank?pid=f6790c385&amp;color=0,0,0&amp;vpa=65&amp;vtp=1&amp;bbb=1&amp;hb=1"/>
          <p:cNvSpPr/>
          <p:nvPr/>
        </p:nvSpPr>
        <p:spPr>
          <a:xfrm>
            <a:off x="2156832" y="2985517"/>
            <a:ext cx="4252976" cy="161245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得双石于潭上，扣而聆之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，南声函胡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，北音清越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，桴止响腾，余韵徐歇。</a:t>
            </a:r>
            <a:endParaRPr lang="en-US" altLang="zh-CN" sz="2800" dirty="0"/>
          </a:p>
        </p:txBody>
      </p:sp>
      <p:sp>
        <p:nvSpPr>
          <p:cNvPr id="6" name="QB_5_AN.123_1#d95d19a7d.blank?pid=f6790c385&amp;color=0,0,0&amp;vpa=66&amp;vtp=1&amp;bbb=1&amp;hb=1"/>
          <p:cNvSpPr/>
          <p:nvPr/>
        </p:nvSpPr>
        <p:spPr>
          <a:xfrm>
            <a:off x="7597512" y="2985517"/>
            <a:ext cx="3887216" cy="161245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石之铿然有声者，所在皆是也，而此独以钟名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，何哉？（每处1分）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07c3ca215?pid=88c33021c&amp;color=0,0,0&amp;vtp=1&amp;bt=1&amp;bbb=1&amp;hb=1"/>
          <p:cNvSpPr/>
          <p:nvPr/>
        </p:nvSpPr>
        <p:spPr>
          <a:xfrm>
            <a:off x="612648" y="468000"/>
            <a:ext cx="10963656" cy="38063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课时目标：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1.了解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游记的文体知识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掌握文中重要的文言实词、虚词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、特殊句式等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文言知识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2.体会文章将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记游、议论相结合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的写法，以及在议论时运用的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对比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手法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3.体会文章将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情趣与理趣融为一体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由小事入由深理出的艺术特色。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4.学习文章中体现的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质疑和求实的精神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24_1#a32b83796?pid=7a475eb7c&amp;color=0,0,0&amp;vtp=1&amp;bt=1&amp;bbb=1&amp;hb=1"/>
          <p:cNvSpPr/>
          <p:nvPr/>
        </p:nvSpPr>
        <p:spPr>
          <a:xfrm>
            <a:off x="612648" y="468000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2.（1）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文中写了作者的三次笑，分别是哪三次？（用原文作答）（3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endParaRPr lang="en-US" altLang="zh-CN" sz="2800" dirty="0"/>
          </a:p>
        </p:txBody>
      </p:sp>
      <p:sp>
        <p:nvSpPr>
          <p:cNvPr id="3" name="QB_6_AN.125_1#a32b83796.blank?pid=7a475eb7c&amp;color=0,0,0&amp;vpa=67&amp;vtp=1&amp;bbb=1&amp;hb=1"/>
          <p:cNvSpPr/>
          <p:nvPr/>
        </p:nvSpPr>
        <p:spPr>
          <a:xfrm>
            <a:off x="612648" y="1085220"/>
            <a:ext cx="10963656" cy="12013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余固笑而不信也。②因笑谓迈曰。③盖叹郦元之简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，而笑李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渤之陋也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。（每点1分）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38_1#78c1f5ae8?pid=7a475eb7c&amp;color=0,0,0&amp;vtp=1&amp;bt=1&amp;bbb=1&amp;hb=1&amp;hltap=1"/>
          <p:cNvSpPr/>
          <p:nvPr/>
        </p:nvSpPr>
        <p:spPr>
          <a:xfrm>
            <a:off x="612648" y="468000"/>
            <a:ext cx="10963656" cy="50606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作者在笑什么？试根据自己的理解简要分析。（6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239_1#78c1f5ae8?pid=7a475eb7c&amp;color=0,0,0&amp;vtp=1&amp;bt=1&amp;bbb=1&amp;hb=1&amp;hla=1"/>
          <p:cNvSpPr/>
          <p:nvPr/>
        </p:nvSpPr>
        <p:spPr>
          <a:xfrm>
            <a:off x="612648" y="1095380"/>
            <a:ext cx="10963656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第一次“笑”是对寺僧和小童的举动的讥笑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，笑其同李渤一样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浅陋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，表现了作者对李渤的说法的蔑视和质疑。②第二次“笑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”是真相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明朗后轻松愉悦的笑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。作者月夜亲乘小舟至绝壁下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，发现水石相击如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钟鸣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，此“笑”既有探得真相的欣慰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，亦暗讽士大夫空谈而不躬行的陋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。③第三次“笑”是作者对李渤浅陋做法的嘲笑。李渤“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得双石于潭上，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扣而聆之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，南声函胡，北音清越，桴止响腾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”，即由此断定石钟山命名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的原因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，作者否定了他的观点并讥笑其浅陋。（每点2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91f7492cb?pid=92c158650&amp;color=0,173,163&amp;vtp=1&amp;bt=1&amp;bbb=1"/>
          <p:cNvSpPr/>
          <p:nvPr/>
        </p:nvSpPr>
        <p:spPr>
          <a:xfrm>
            <a:off x="612648" y="466344"/>
            <a:ext cx="10963656" cy="55270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任务二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赏析艺术手法</a:t>
            </a:r>
            <a:endParaRPr lang="en-US" altLang="zh-CN" sz="3000" dirty="0"/>
          </a:p>
        </p:txBody>
      </p:sp>
      <p:sp>
        <p:nvSpPr>
          <p:cNvPr id="3" name="QB_5_BD.238_1#9844cd80a?pid=91f7492cb&amp;color=0,0,0&amp;vtp=1&amp;bbb=1&amp;hb=1&amp;hltap=1"/>
          <p:cNvSpPr/>
          <p:nvPr/>
        </p:nvSpPr>
        <p:spPr>
          <a:xfrm>
            <a:off x="612648" y="1091692"/>
            <a:ext cx="10963656" cy="515270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作者在描绘月夜绝壁之景时主要运用了什么手法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？为什么要着力描写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这绝壁之景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？（5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5_AN.239_1#9844cd80a?pid=91f7492cb&amp;color=0,0,0&amp;vtp=1&amp;bbb=1&amp;hb=1&amp;hla=1"/>
          <p:cNvSpPr/>
          <p:nvPr/>
        </p:nvSpPr>
        <p:spPr>
          <a:xfrm>
            <a:off x="612648" y="2222627"/>
            <a:ext cx="10963656" cy="40112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1）①比喻，把大石比作“猛兽奇鬼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”，生动形象地表现了石钟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山月夜的恐怖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。②视听结合，先写看到的阴森景象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，再写听到的奇特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声音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，从视觉到听觉，增强了真实感。（每点1分）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2）①为议论提供事实依据，通过亲身体验证明“目见耳闻”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的必要性。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营造阴森恐怖的气氛，衬托亲身探访的不易，为下文批判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“士大夫终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不肯以小舟夜泊绝壁之下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”埋下伏笔。③增强说服力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，使抽象的议论具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象化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，让读者如临其境。（每点1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38_1#9455bc60f?pid=91f7492cb&amp;color=0,0,0&amp;vtp=1&amp;bt=1&amp;bbb=1&amp;hb=1&amp;hltap=1"/>
          <p:cNvSpPr/>
          <p:nvPr/>
        </p:nvSpPr>
        <p:spPr>
          <a:xfrm>
            <a:off x="612648" y="468000"/>
            <a:ext cx="10963656" cy="50606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《石钟山记》以“记游”为载体展开说理，请结合文中具体内容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，分析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作者是如何将写景与议论相结合的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，并阐述这种写法的作用。（6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AN.239_1#9455bc60f?pid=91f7492cb&amp;color=0,0,0&amp;vtp=1&amp;bt=1&amp;bbb=1&amp;hb=1&amp;hla=1"/>
          <p:cNvSpPr/>
          <p:nvPr/>
        </p:nvSpPr>
        <p:spPr>
          <a:xfrm>
            <a:off x="612648" y="1735460"/>
            <a:ext cx="10963656" cy="3738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1）作者先通过描写石钟山阴森恐怖的夜景和独特水声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，为后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文议论提供事实依据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；（2分）再以“事不目见耳闻，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而臆断其有无，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可乎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？”的议论，阐发强调实践、注重调查研究、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反对主观臆断的观点，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点明实践出真知的主旨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。（2分）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2）写景与议论前后呼应，使考察过程成为论证过程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，增强说理的可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信度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38_1#3b7a1f4c1?pid=91f7492cb&amp;color=0,0,0&amp;vtp=1&amp;bt=1&amp;bbb=1&amp;hb=1&amp;hltap=1"/>
          <p:cNvSpPr/>
          <p:nvPr/>
        </p:nvSpPr>
        <p:spPr>
          <a:xfrm>
            <a:off x="612648" y="468000"/>
            <a:ext cx="10963656" cy="50606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文章开篇引用《水经》“彭蠡之口有石钟山焉”，而非直接陈述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，请分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析这一引用的作用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AN.239_1#3b7a1f4c1?pid=91f7492cb&amp;color=0,0,0&amp;vtp=1&amp;bt=1&amp;bbb=1&amp;hb=1&amp;hla=1"/>
          <p:cNvSpPr/>
          <p:nvPr/>
        </p:nvSpPr>
        <p:spPr>
          <a:xfrm>
            <a:off x="612648" y="1735460"/>
            <a:ext cx="10963656" cy="3738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借《水经》这一地理典籍的记载，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佐证石钟山存在的真实性，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使论述更具客观性和说服力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。②通过《水经》引出郦道元“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水石相搏”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的观点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，与后文李渤“扣石有声”的观点形成对照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，为后文验证两种观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点奠定基础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。③以典籍记载为起点，自然过渡到质疑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、考辨的论证过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程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，体现作者“不臆断”的治学态度，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为下文作者亲身考察埋下伏笔。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每点2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3c57bf594?pid=92c158650&amp;color=0,173,163&amp;vtp=1&amp;bt=1&amp;bbb=1"/>
          <p:cNvSpPr/>
          <p:nvPr/>
        </p:nvSpPr>
        <p:spPr>
          <a:xfrm>
            <a:off x="612648" y="466344"/>
            <a:ext cx="10963656" cy="55270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任务三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赏析行文特色</a:t>
            </a:r>
            <a:endParaRPr lang="en-US" altLang="zh-CN" sz="3000" dirty="0"/>
          </a:p>
        </p:txBody>
      </p:sp>
      <p:sp>
        <p:nvSpPr>
          <p:cNvPr id="3" name="QB_5_BD.238_1#a34668f49?pid=3c57bf594&amp;color=0,0,0&amp;vtp=1&amp;bbb=1&amp;hb=1&amp;hltap=1"/>
          <p:cNvSpPr/>
          <p:nvPr/>
        </p:nvSpPr>
        <p:spPr>
          <a:xfrm>
            <a:off x="612648" y="1091692"/>
            <a:ext cx="10963656" cy="515270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《石钟山记》与一般游记“先记叙游览过程，再发表感想”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的写法不同，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它是如何通过独特的行文顺序展开说理的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？请简要分析。（5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5_AN.239_1#a34668f49?pid=3c57bf594&amp;color=0,0,0&amp;vtp=1&amp;bbb=1&amp;hb=1&amp;hla=1"/>
          <p:cNvSpPr/>
          <p:nvPr/>
        </p:nvSpPr>
        <p:spPr>
          <a:xfrm>
            <a:off x="612648" y="2222627"/>
            <a:ext cx="10963656" cy="40112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全文按照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“提出问题—实地考察—总结道理”的思路展开。（1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开头先对前人观点提出疑问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，如对郦道元的观点“人常疑之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”，对李渤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的观点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“余尤疑之”，引发读者思考；（1分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）中间详细描写夜游石钟山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的经历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，用亲眼所见、亲耳所闻解答疑问；（1分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）结尾从考察经历中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总结出事须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“目见耳闻”的道理，并批评主观臆断的作风。（1分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）首尾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质疑”与“结论”呼应，让游记始终围绕“探究真相”展开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，使叙事为说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理服务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。（1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c325bb128?pid=3c57bf594&amp;color=0,0,0&amp;vtp=1&amp;bt=1&amp;bbb=1&amp;hb=1"/>
          <p:cNvSpPr/>
          <p:nvPr/>
        </p:nvSpPr>
        <p:spPr>
          <a:xfrm>
            <a:off x="612648" y="468000"/>
            <a:ext cx="1096365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素养必备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因事说理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因事说理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就是通过评价眼前的事情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引申出这一类事情的共同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特点及其道理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因事说理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要注意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要立足事情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找准角度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任何事情都有两面性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甚至多面性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不同角度看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其体现出的道理不同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要选择最佳角度因事说理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c325bb128?pid=3c57bf594&amp;color=0,0,0&amp;mp=1&amp;vtp=1&amp;bt=1&amp;bbb=1&amp;hb=1"/>
          <p:cNvSpPr/>
          <p:nvPr/>
        </p:nvSpPr>
        <p:spPr>
          <a:xfrm>
            <a:off x="612648" y="468000"/>
            <a:ext cx="10963656" cy="562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要以小见大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提炼观点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因事说理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要围绕观点进行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观点不能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是一盘散沙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这就需要提炼观点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提炼观点时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要以小见大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从大处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着眼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从小处着手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引述事实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阐述道理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要先引述事实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然后就事论事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阐述道理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引出观点或疑问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为下文进一步说理进行铺垫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拓展延伸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深入挖掘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拓展延伸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通常有两种方式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一是横向拓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展延伸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引述相似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相反的事实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作类比或对比分析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二是纵向拓展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延伸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按照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引述事实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—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分析优劣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原因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）—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论述实质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—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挖掘根源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—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出办法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的思路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层层深入地说理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a82f369e1.fixed?pid=88c33021c&amp;color=0,173,163&amp;vtp=1&amp;bbb=1"/>
          <p:cNvSpPr/>
          <p:nvPr/>
        </p:nvSpPr>
        <p:spPr>
          <a:xfrm>
            <a:off x="1618488" y="2660904"/>
            <a:ext cx="8997696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文本联读·拓思维</a:t>
            </a:r>
            <a:endParaRPr lang="en-US" altLang="zh-CN" sz="4000" dirty="0"/>
          </a:p>
        </p:txBody>
      </p:sp>
      <p:sp>
        <p:nvSpPr>
          <p:cNvPr id="3" name="C_3#a82f369e1"/>
          <p:cNvSpPr/>
          <p:nvPr/>
        </p:nvSpPr>
        <p:spPr>
          <a:xfrm>
            <a:off x="1618488" y="3419856"/>
            <a:ext cx="8961120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238_1#2edf175ba?pid=a82f369e1&amp;color=0,0,0&amp;vtp=1&amp;bt=1&amp;bbb=1&amp;hb=1&amp;hltap=1"/>
          <p:cNvSpPr/>
          <p:nvPr/>
        </p:nvSpPr>
        <p:spPr>
          <a:xfrm>
            <a:off x="612648" y="468000"/>
            <a:ext cx="10963656" cy="56067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spc="-10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《种树郭橐驼传》和《石钟山记》都有说理，但所说之理不同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，文章写</a:t>
            </a:r>
            <a:endParaRPr lang="en-US" altLang="zh-CN" sz="2800" b="0" i="0" spc="-1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法也各有差别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，请从这两方面入手，简要分析两篇文章的差别。（6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spc="-1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4_AN.239_1#2edf175ba?pid=a82f369e1&amp;color=0,0,0&amp;vtp=1&amp;bt=1&amp;bbb=1&amp;hb=1&amp;hla=1"/>
          <p:cNvSpPr/>
          <p:nvPr/>
        </p:nvSpPr>
        <p:spPr>
          <a:xfrm>
            <a:off x="612648" y="1718442"/>
            <a:ext cx="10963656" cy="428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所说之理不同。《种树郭橐驼传》所讲的是养民之术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，批判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当时官吏繁政扰民的现象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委婉而明确地提出了为政者应宽政解缚、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与民休养生息的观点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。《石钟山记》说明了要想认识真理，必须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“目见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耳闻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”，切忌主观臆断的道理。②文章写法不同。《种树郭橐驼传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》所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论为政事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，切中时弊，针对性强，文章写得委婉深隽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。如作者借助虚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构之事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，采用类比、对比的手法进行劝诫。《石钟山记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》所论的是名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实之理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，由事入，由理出。（每点3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1#目录1:58cdfbdd8?lid=58cdfbdd8&amp;cid=58cdfbdd8&amp;tib=255,255,255&amp;vtp=1" descr="preencod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976" y="2029968"/>
            <a:ext cx="429768" cy="429768"/>
          </a:xfrm>
          <a:prstGeom prst="rect">
            <a:avLst/>
          </a:prstGeom>
        </p:spPr>
      </p:pic>
      <p:sp>
        <p:nvSpPr>
          <p:cNvPr id="3" name="C_1#目录1:58cdfbdd8?lid=58cdfbdd8&amp;cid=58cdfbdd8&amp;vtp=1&amp;bt=1&amp;bbb=1">
            <a:hlinkClick r:id="rId1" action="ppaction://hlinksldjump"/>
          </p:cNvPr>
          <p:cNvSpPr/>
          <p:nvPr/>
        </p:nvSpPr>
        <p:spPr>
          <a:xfrm>
            <a:off x="3776472" y="1984248"/>
            <a:ext cx="3675888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107950" algn="l" latinLnBrk="1">
              <a:lnSpc>
                <a:spcPts val="3800"/>
              </a:lnSpc>
            </a:pPr>
            <a:r>
              <a:rPr lang="en-US" altLang="zh-CN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自主学习·悟新知</a:t>
            </a:r>
            <a:endParaRPr lang="en-US" altLang="zh-CN" sz="3050" dirty="0"/>
          </a:p>
        </p:txBody>
      </p:sp>
      <p:pic>
        <p:nvPicPr>
          <p:cNvPr id="4" name="C_1#目录1:58cdfbdd8?lid=92c158650&amp;cid=92c158650&amp;tib=255,255,255&amp;vtp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976" y="2935224"/>
            <a:ext cx="429768" cy="429768"/>
          </a:xfrm>
          <a:prstGeom prst="rect">
            <a:avLst/>
          </a:prstGeom>
        </p:spPr>
      </p:pic>
      <p:sp>
        <p:nvSpPr>
          <p:cNvPr id="5" name="C_1#目录1:58cdfbdd8?lid=92c158650&amp;cid=92c158650&amp;vtp=1&amp;bbb=1">
            <a:hlinkClick r:id="rId3" action="ppaction://hlinksldjump"/>
          </p:cNvPr>
          <p:cNvSpPr/>
          <p:nvPr/>
        </p:nvSpPr>
        <p:spPr>
          <a:xfrm>
            <a:off x="3776472" y="2880360"/>
            <a:ext cx="3675888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107950" algn="l" latinLnBrk="1">
              <a:lnSpc>
                <a:spcPts val="3800"/>
              </a:lnSpc>
            </a:pPr>
            <a:r>
              <a:rPr lang="en-US" altLang="zh-CN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合作探究·提能力</a:t>
            </a:r>
            <a:endParaRPr lang="en-US" altLang="zh-CN" sz="3050" dirty="0"/>
          </a:p>
        </p:txBody>
      </p:sp>
      <p:pic>
        <p:nvPicPr>
          <p:cNvPr id="6" name="C_1#目录1:58cdfbdd8?lid=a82f369e1&amp;cid=a82f369e1&amp;tib=255,255,255&amp;vtp=1" descr="preencoded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976" y="3831336"/>
            <a:ext cx="429768" cy="429768"/>
          </a:xfrm>
          <a:prstGeom prst="rect">
            <a:avLst/>
          </a:prstGeom>
        </p:spPr>
      </p:pic>
      <p:sp>
        <p:nvSpPr>
          <p:cNvPr id="7" name="C_1#目录1:58cdfbdd8?lid=a82f369e1&amp;cid=a82f369e1&amp;vtp=1&amp;bbb=1">
            <a:hlinkClick r:id="rId4" action="ppaction://hlinksldjump"/>
          </p:cNvPr>
          <p:cNvSpPr/>
          <p:nvPr/>
        </p:nvSpPr>
        <p:spPr>
          <a:xfrm>
            <a:off x="3776472" y="3776472"/>
            <a:ext cx="3675888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107950" algn="l" latinLnBrk="1">
              <a:lnSpc>
                <a:spcPts val="3800"/>
              </a:lnSpc>
            </a:pPr>
            <a:r>
              <a:rPr lang="en-US" altLang="zh-CN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文本联读·拓思维</a:t>
            </a:r>
            <a:endParaRPr lang="en-US" altLang="zh-CN" sz="305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32_1#742cb5c29?pid=a82f369e1&amp;color=0,0,0&amp;vtp=1&amp;bt=1&amp;bbb=1&amp;hb=1"/>
          <p:cNvSpPr/>
          <p:nvPr/>
        </p:nvSpPr>
        <p:spPr>
          <a:xfrm>
            <a:off x="612648" y="468000"/>
            <a:ext cx="10963656" cy="1045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苏轼的《石钟山记》与姚鼐的《登泰山记》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都是记叙出游经历的文章，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请对其结构安排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、表达方式进行比较分析。（8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40" name="QB_4_BD.132_2#742cb5c29?colgroup=3,11,13&amp;pid=a82f369e1&amp;color=0,0,0&amp;vtp=1&amp;bbb=1&amp;hb=1"/>
          <p:cNvGraphicFramePr>
            <a:graphicFrameLocks noGrp="1"/>
          </p:cNvGraphicFramePr>
          <p:nvPr/>
        </p:nvGraphicFramePr>
        <p:xfrm>
          <a:off x="612648" y="1647136"/>
          <a:ext cx="10927080" cy="4427221"/>
        </p:xfrm>
        <a:graphic>
          <a:graphicData uri="http://schemas.openxmlformats.org/drawingml/2006/table">
            <a:tbl>
              <a:tblPr/>
              <a:tblGrid>
                <a:gridCol w="1472184"/>
                <a:gridCol w="4379976"/>
                <a:gridCol w="5074920"/>
              </a:tblGrid>
              <a:tr h="56102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篇目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结构安排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表达方式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619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《石钟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山记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QB_4_AN.133_1#742cb5c29.blank?pid=a82f369e1&amp;color=0,0,0&amp;vpa=68&amp;vtp=1&amp;bbb=1&amp;hb=1"/>
          <p:cNvSpPr/>
          <p:nvPr/>
        </p:nvSpPr>
        <p:spPr>
          <a:xfrm>
            <a:off x="2156832" y="2750385"/>
            <a:ext cx="4252976" cy="272218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石钟山记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》按质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—探疑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—释疑的顺序叙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写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。探疑是重点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，通过实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地考察探求石钟山命名的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真实原因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4_AN.134_1#742cb5c29.blank?pid=a82f369e1&amp;color=0,0,0&amp;vpa=69&amp;vtp=1&amp;bbb=1&amp;hb=1"/>
          <p:cNvSpPr/>
          <p:nvPr/>
        </p:nvSpPr>
        <p:spPr>
          <a:xfrm>
            <a:off x="6536808" y="2191585"/>
            <a:ext cx="4947920" cy="383978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石钟山记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》主要采用议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论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、记叙相结合的方式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。文章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从对两种观点的质疑入手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,用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“常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疑之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”“尤疑之”“何哉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”引起对问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题的探究，通过实地考察得出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结论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：事不目见耳闻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,不可臆断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其有无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QB_4_BD.135_1#742cb5c29?colgroup=3,15,10&amp;pid=a82f369e1&amp;color=0,0,0&amp;vtp=1&amp;bt=1&amp;bbb=1&amp;hb=1"/>
          <p:cNvGraphicFramePr>
            <a:graphicFrameLocks noGrp="1"/>
          </p:cNvGraphicFramePr>
          <p:nvPr/>
        </p:nvGraphicFramePr>
        <p:xfrm>
          <a:off x="612648" y="466344"/>
          <a:ext cx="10936224" cy="4459098"/>
        </p:xfrm>
        <a:graphic>
          <a:graphicData uri="http://schemas.openxmlformats.org/drawingml/2006/table">
            <a:tbl>
              <a:tblPr/>
              <a:tblGrid>
                <a:gridCol w="1325880"/>
                <a:gridCol w="5733288"/>
                <a:gridCol w="3877056"/>
              </a:tblGrid>
              <a:tr h="56419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篇目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结构安排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表达方式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49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《登泰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山记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④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B_4_AN.136_1#742cb5c29.blank?pid=a82f369e1&amp;color=0,0,0&amp;vpa=70&amp;vtp=1&amp;bbb=1&amp;hb=1"/>
          <p:cNvSpPr/>
          <p:nvPr/>
        </p:nvSpPr>
        <p:spPr>
          <a:xfrm>
            <a:off x="2010528" y="1303465"/>
            <a:ext cx="5606288" cy="327666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登泰山记》按位置—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登山—观景的顺序叙写，是一篇典型的游记散文，侧重写登山经过和观日出的情景。观日出是全文最精彩的部分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又按时间顺序依次写了等日出、日将出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、日正出和日出后的景象。</a:t>
            </a:r>
            <a:endParaRPr lang="en-US" altLang="zh-CN" sz="2800" dirty="0"/>
          </a:p>
        </p:txBody>
      </p:sp>
      <p:sp>
        <p:nvSpPr>
          <p:cNvPr id="4" name="QB_4_AN.137_1#742cb5c29.blank?pid=a82f369e1&amp;color=0,0,0&amp;vpa=71&amp;vtp=1&amp;bbb=1&amp;hb=1"/>
          <p:cNvSpPr/>
          <p:nvPr/>
        </p:nvSpPr>
        <p:spPr>
          <a:xfrm>
            <a:off x="7743816" y="1303465"/>
            <a:ext cx="3750056" cy="328098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登泰山记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》主要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采用记叙、描写的表达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方式，细致地描绘了日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出前后的景象，文章精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练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描写层次清晰。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每处2分）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3d8ca3862?pid=a82f369e1&amp;color=0,173,163&amp;vtp=1&amp;bt=1&amp;bbb=1"/>
          <p:cNvSpPr/>
          <p:nvPr/>
        </p:nvSpPr>
        <p:spPr>
          <a:xfrm>
            <a:off x="612648" y="466344"/>
            <a:ext cx="10963656" cy="891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文言积累</a:t>
            </a:r>
            <a:endParaRPr lang="en-US" altLang="zh-CN" sz="3200" dirty="0"/>
          </a:p>
        </p:txBody>
      </p:sp>
      <p:sp>
        <p:nvSpPr>
          <p:cNvPr id="3" name="QO_5_BD.138_1#179a2b21a?pid=3d8ca3862&amp;color=0,0,0&amp;vtp=1&amp;bbb=1"/>
          <p:cNvSpPr/>
          <p:nvPr/>
        </p:nvSpPr>
        <p:spPr>
          <a:xfrm>
            <a:off x="612648" y="954024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读准字音</a:t>
            </a:r>
            <a:endParaRPr lang="en-US" altLang="zh-CN" sz="2800" dirty="0"/>
          </a:p>
        </p:txBody>
      </p:sp>
      <p:sp>
        <p:nvSpPr>
          <p:cNvPr id="4" name="QB_6_BD.139_1#33edcdd12?pid=179a2b21a&amp;color=0,0,0&amp;vtp=1&amp;bbb=1"/>
          <p:cNvSpPr/>
          <p:nvPr/>
        </p:nvSpPr>
        <p:spPr>
          <a:xfrm>
            <a:off x="612648" y="1602867"/>
            <a:ext cx="10963656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彭蠡(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栖鹘(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硿硿焉(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磔磔(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鹳鹤(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石穴罅(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钟磬(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B_6_AN.140_1#33edcdd12.bracket?pid=179a2b21a&amp;color=0,0,0&amp;vpa=72&amp;vtp=1&amp;bbb=1"/>
          <p:cNvSpPr/>
          <p:nvPr/>
        </p:nvSpPr>
        <p:spPr>
          <a:xfrm>
            <a:off x="1804067" y="1610487"/>
            <a:ext cx="455613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lǐ</a:t>
            </a:r>
            <a:endParaRPr lang="en-US" altLang="zh-CN" sz="2800" dirty="0"/>
          </a:p>
        </p:txBody>
      </p:sp>
      <p:sp>
        <p:nvSpPr>
          <p:cNvPr id="7" name="QB_6_AN.142_1#33edcdd12.bracket?pid=179a2b21a&amp;color=0,0,0&amp;vpa=73&amp;vtp=1&amp;bbb=1"/>
          <p:cNvSpPr/>
          <p:nvPr/>
        </p:nvSpPr>
        <p:spPr>
          <a:xfrm>
            <a:off x="1791367" y="2258187"/>
            <a:ext cx="6556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hú</a:t>
            </a:r>
            <a:endParaRPr lang="en-US" altLang="zh-CN" sz="2800" dirty="0"/>
          </a:p>
        </p:txBody>
      </p:sp>
      <p:sp>
        <p:nvSpPr>
          <p:cNvPr id="9" name="QB_6_AN.144_1#33edcdd12.bracket?pid=179a2b21a&amp;color=0,0,0&amp;vpa=74&amp;vtp=1&amp;bbb=1"/>
          <p:cNvSpPr/>
          <p:nvPr/>
        </p:nvSpPr>
        <p:spPr>
          <a:xfrm>
            <a:off x="2146967" y="2905887"/>
            <a:ext cx="102870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kōnɡ</a:t>
            </a:r>
            <a:endParaRPr lang="en-US" altLang="zh-CN" sz="2800" dirty="0"/>
          </a:p>
        </p:txBody>
      </p:sp>
      <p:sp>
        <p:nvSpPr>
          <p:cNvPr id="11" name="QB_6_AN.146_1#33edcdd12.bracket?pid=179a2b21a&amp;color=0,0,0&amp;vpa=75&amp;vtp=1&amp;bbb=1"/>
          <p:cNvSpPr/>
          <p:nvPr/>
        </p:nvSpPr>
        <p:spPr>
          <a:xfrm>
            <a:off x="1829467" y="3553587"/>
            <a:ext cx="771525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zhé</a:t>
            </a:r>
            <a:endParaRPr lang="en-US" altLang="zh-CN" sz="2800" dirty="0"/>
          </a:p>
        </p:txBody>
      </p:sp>
      <p:sp>
        <p:nvSpPr>
          <p:cNvPr id="13" name="QB_6_AN.148_1#33edcdd12.bracket?pid=179a2b21a&amp;color=0,0,0&amp;vpa=76&amp;vtp=1&amp;bbb=1"/>
          <p:cNvSpPr/>
          <p:nvPr/>
        </p:nvSpPr>
        <p:spPr>
          <a:xfrm>
            <a:off x="1791367" y="4201287"/>
            <a:ext cx="10302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ɡu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n</a:t>
            </a:r>
            <a:endParaRPr lang="en-US" altLang="zh-CN" sz="2800" dirty="0"/>
          </a:p>
        </p:txBody>
      </p:sp>
      <p:sp>
        <p:nvSpPr>
          <p:cNvPr id="15" name="QB_6_AN.150_1#33edcdd12.bracket?pid=179a2b21a&amp;color=0,0,0&amp;vpa=77&amp;vtp=1&amp;bbb=1"/>
          <p:cNvSpPr/>
          <p:nvPr/>
        </p:nvSpPr>
        <p:spPr>
          <a:xfrm>
            <a:off x="2022348" y="4848987"/>
            <a:ext cx="811213" cy="5647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xi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à</a:t>
            </a:r>
            <a:endParaRPr lang="en-US" altLang="zh-CN" sz="2800" dirty="0">
              <a:latin typeface="宋体" panose="02010600030101010101" pitchFamily="2" charset="-122"/>
            </a:endParaRPr>
          </a:p>
        </p:txBody>
      </p:sp>
      <p:sp>
        <p:nvSpPr>
          <p:cNvPr id="17" name="QB_6_AN.152_1#33edcdd12.bracket?pid=179a2b21a&amp;color=0,0,0&amp;vpa=78&amp;vtp=1&amp;bbb=1"/>
          <p:cNvSpPr/>
          <p:nvPr/>
        </p:nvSpPr>
        <p:spPr>
          <a:xfrm>
            <a:off x="1829467" y="5475732"/>
            <a:ext cx="949325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qìnɡ</a:t>
            </a:r>
            <a:endParaRPr lang="en-US" altLang="zh-CN" sz="2800" dirty="0"/>
          </a:p>
        </p:txBody>
      </p:sp>
      <p:sp>
        <p:nvSpPr>
          <p:cNvPr id="18" name="QB_6_BD.139_1#33edcdd12?pid=179a2b21a&amp;color=0,0,0&amp;vtp=1&amp;bbb=1&amp;zzd= 1"/>
          <p:cNvSpPr/>
          <p:nvPr/>
        </p:nvSpPr>
        <p:spPr>
          <a:xfrm>
            <a:off x="1482630" y="226326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QB_6_BD.139_1#33edcdd12?pid=179a2b21a&amp;color=0,0,0&amp;vtp=1&amp;bbb=1&amp;zzd= 2"/>
          <p:cNvSpPr/>
          <p:nvPr/>
        </p:nvSpPr>
        <p:spPr>
          <a:xfrm>
            <a:off x="1482630" y="291096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QB_6_BD.139_1#33edcdd12?pid=179a2b21a&amp;color=0,0,0&amp;vtp=1&amp;bbb=1&amp;zzd= 3"/>
          <p:cNvSpPr/>
          <p:nvPr/>
        </p:nvSpPr>
        <p:spPr>
          <a:xfrm>
            <a:off x="1127030" y="355866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QB_6_BD.139_1#33edcdd12?pid=179a2b21a&amp;color=0,0,0&amp;vtp=1&amp;bbb=1&amp;zzd= 4"/>
          <p:cNvSpPr/>
          <p:nvPr/>
        </p:nvSpPr>
        <p:spPr>
          <a:xfrm>
            <a:off x="1127030" y="420636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QB_6_BD.139_1#33edcdd12?pid=179a2b21a&amp;color=0,0,0&amp;vtp=1&amp;bbb=1&amp;zzd= 5"/>
          <p:cNvSpPr/>
          <p:nvPr/>
        </p:nvSpPr>
        <p:spPr>
          <a:xfrm>
            <a:off x="1127030" y="485406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QB_6_BD.139_1#33edcdd12?pid=179a2b21a&amp;color=0,0,0&amp;vtp=1&amp;bbb=1&amp;zzd= 6"/>
          <p:cNvSpPr/>
          <p:nvPr/>
        </p:nvSpPr>
        <p:spPr>
          <a:xfrm>
            <a:off x="1838230" y="550176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QB_6_BD.139_1#33edcdd12?pid=179a2b21a&amp;color=0,0,0&amp;vtp=1&amp;bbb=1&amp;zzd= 7"/>
          <p:cNvSpPr/>
          <p:nvPr/>
        </p:nvSpPr>
        <p:spPr>
          <a:xfrm>
            <a:off x="1482630" y="6068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53_1#6e1402520?pid=3d8ca3862&amp;color=0,0,0&amp;vtp=1&amp;bt=1&amp;bbb=1"/>
          <p:cNvSpPr/>
          <p:nvPr/>
        </p:nvSpPr>
        <p:spPr>
          <a:xfrm>
            <a:off x="612648" y="468000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通假字（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请指出并解释通假字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南声函胡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，北音清越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</a:t>
            </a:r>
            <a:endParaRPr lang="en-US" altLang="zh-CN" sz="2800" dirty="0"/>
          </a:p>
        </p:txBody>
      </p:sp>
      <p:sp>
        <p:nvSpPr>
          <p:cNvPr id="3" name="QB_5_AN.154_1#6e1402520.blank?pid=3d8ca3862&amp;color=0,0,0&amp;vpa=79&amp;vtp=1&amp;bbb=1"/>
          <p:cNvSpPr/>
          <p:nvPr/>
        </p:nvSpPr>
        <p:spPr>
          <a:xfrm>
            <a:off x="1499267" y="1711965"/>
            <a:ext cx="59705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“函胡”同“含糊”，这里指重浊模糊。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55_1#0cbf46467?pid=3d8ca3862&amp;color=0,0,0&amp;vtp=1&amp;bt=1&amp;bbb=1"/>
          <p:cNvSpPr/>
          <p:nvPr/>
        </p:nvSpPr>
        <p:spPr>
          <a:xfrm>
            <a:off x="612648" y="468000"/>
            <a:ext cx="1096365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古今异义（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请解释加点词语的古义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B_6_BD.156_1#d26ab9f70?pid=0cbf46467&amp;color=0,0,0&amp;vtp=1&amp;bbb=1"/>
          <p:cNvSpPr/>
          <p:nvPr/>
        </p:nvSpPr>
        <p:spPr>
          <a:xfrm>
            <a:off x="612648" y="1111318"/>
            <a:ext cx="10963656" cy="18635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余方心动欲还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：心跳；内心有所触动；动心，产生做某事的欲望。</a:t>
            </a:r>
            <a:endParaRPr lang="en-US" altLang="zh-CN" sz="2800" dirty="0"/>
          </a:p>
        </p:txBody>
      </p:sp>
      <p:sp>
        <p:nvSpPr>
          <p:cNvPr id="4" name="QB_6_AN.157_1#d26ab9f70.blank?pid=0cbf46467&amp;color=0,0,0&amp;vpa=80&amp;vtp=1&amp;bbb=1"/>
          <p:cNvSpPr/>
          <p:nvPr/>
        </p:nvSpPr>
        <p:spPr>
          <a:xfrm>
            <a:off x="1867567" y="1728538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内心惊恐。</a:t>
            </a:r>
            <a:endParaRPr lang="en-US" altLang="zh-CN" sz="2800" dirty="0"/>
          </a:p>
        </p:txBody>
      </p:sp>
      <p:sp>
        <p:nvSpPr>
          <p:cNvPr id="5" name="QB_6_BD.158_1#bb887ea96?pid=0cbf46467&amp;color=0,0,0&amp;vtp=1&amp;bbb=1"/>
          <p:cNvSpPr/>
          <p:nvPr/>
        </p:nvSpPr>
        <p:spPr>
          <a:xfrm>
            <a:off x="612648" y="3036765"/>
            <a:ext cx="10963656" cy="18635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空中而多窍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：天空中；通过无线电信号传播而形成的。</a:t>
            </a:r>
            <a:endParaRPr lang="en-US" altLang="zh-CN" sz="2800" dirty="0"/>
          </a:p>
        </p:txBody>
      </p:sp>
      <p:sp>
        <p:nvSpPr>
          <p:cNvPr id="6" name="QB_6_AN.159_1#bb887ea96.blank?pid=0cbf46467&amp;color=0,0,0&amp;vpa=81&amp;vtp=1&amp;bbb=1"/>
          <p:cNvSpPr/>
          <p:nvPr/>
        </p:nvSpPr>
        <p:spPr>
          <a:xfrm>
            <a:off x="1689767" y="3653985"/>
            <a:ext cx="24018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中间是空的。</a:t>
            </a:r>
            <a:endParaRPr lang="en-US" altLang="zh-CN" sz="2800" dirty="0"/>
          </a:p>
        </p:txBody>
      </p:sp>
      <p:sp>
        <p:nvSpPr>
          <p:cNvPr id="7" name="QB_6_BD.156_1#d26ab9f70?pid=0cbf46467&amp;color=0,0,0&amp;vtp=1&amp;bbb=1&amp;zzd= 1"/>
          <p:cNvSpPr/>
          <p:nvPr/>
        </p:nvSpPr>
        <p:spPr>
          <a:xfrm>
            <a:off x="1838230" y="177171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B_6_BD.156_1#d26ab9f70?pid=0cbf46467&amp;color=0,0,0&amp;vtp=1&amp;bbb=1&amp;zzd= 1"/>
          <p:cNvSpPr/>
          <p:nvPr/>
        </p:nvSpPr>
        <p:spPr>
          <a:xfrm>
            <a:off x="2193830" y="177171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6_BD.158_1#bb887ea96?pid=0cbf46467&amp;color=0,0,0&amp;vtp=1&amp;bbb=1&amp;zzd= 1"/>
          <p:cNvSpPr/>
          <p:nvPr/>
        </p:nvSpPr>
        <p:spPr>
          <a:xfrm>
            <a:off x="1127030" y="369716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B_6_BD.158_1#bb887ea96?pid=0cbf46467&amp;color=0,0,0&amp;vtp=1&amp;bbb=1&amp;zzd= 1"/>
          <p:cNvSpPr/>
          <p:nvPr/>
        </p:nvSpPr>
        <p:spPr>
          <a:xfrm>
            <a:off x="1482630" y="369716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60_1#907890f34?pid=0cbf46467&amp;color=0,0,0&amp;vtp=1&amp;bt=1&amp;bbb=1"/>
          <p:cNvSpPr/>
          <p:nvPr/>
        </p:nvSpPr>
        <p:spPr>
          <a:xfrm>
            <a:off x="612648" y="468000"/>
            <a:ext cx="10963656" cy="18635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自以为得其实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：表示所说的是实际情况（承上文，多含转折意）。</a:t>
            </a:r>
            <a:endParaRPr lang="en-US" altLang="zh-CN" sz="2800" dirty="0"/>
          </a:p>
        </p:txBody>
      </p:sp>
      <p:sp>
        <p:nvSpPr>
          <p:cNvPr id="3" name="QB_6_AN.161_1#907890f34.blank?pid=0cbf46467&amp;color=0,0,0&amp;vpa=82&amp;vtp=1&amp;bbb=1"/>
          <p:cNvSpPr/>
          <p:nvPr/>
        </p:nvSpPr>
        <p:spPr>
          <a:xfrm>
            <a:off x="1867567" y="1085220"/>
            <a:ext cx="27590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这件事的真相。</a:t>
            </a:r>
            <a:endParaRPr lang="en-US" altLang="zh-CN" sz="2800" dirty="0"/>
          </a:p>
        </p:txBody>
      </p:sp>
      <p:sp>
        <p:nvSpPr>
          <p:cNvPr id="4" name="QB_6_BD.160_1#907890f34?pid=0cbf46467&amp;color=0,0,0&amp;vtp=1&amp;bt=1&amp;bbb=1&amp;zzd= 1"/>
          <p:cNvSpPr/>
          <p:nvPr/>
        </p:nvSpPr>
        <p:spPr>
          <a:xfrm>
            <a:off x="25494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QB_6_BD.160_1#907890f34?pid=0cbf46467&amp;color=0,0,0&amp;vtp=1&amp;bt=1&amp;bbb=1&amp;zzd= 1"/>
          <p:cNvSpPr/>
          <p:nvPr/>
        </p:nvSpPr>
        <p:spPr>
          <a:xfrm>
            <a:off x="29050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62_1#e46a687e4?pid=3d8ca3862&amp;color=0,0,0&amp;vtp=1&amp;bt=1&amp;bbb=1"/>
          <p:cNvSpPr/>
          <p:nvPr/>
        </p:nvSpPr>
        <p:spPr>
          <a:xfrm>
            <a:off x="612648" y="468000"/>
            <a:ext cx="1096365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一词多义（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请解释加点词语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6_BD.163_1#4d5e86189?pid=e46a687e4&amp;color=0,0,0&amp;vtp=1&amp;bbb=1"/>
          <p:cNvSpPr/>
          <p:nvPr/>
        </p:nvSpPr>
        <p:spPr>
          <a:xfrm>
            <a:off x="612648" y="1042865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鼓</a:t>
            </a:r>
            <a:endParaRPr lang="en-US" altLang="zh-CN" sz="2800" dirty="0"/>
          </a:p>
        </p:txBody>
      </p:sp>
      <p:sp>
        <p:nvSpPr>
          <p:cNvPr id="4" name="QB_7_BD.164_1#5b0132089?pid=4d5e86189&amp;color=0,0,0&amp;vtp=1&amp;bbb=1"/>
          <p:cNvSpPr/>
          <p:nvPr/>
        </p:nvSpPr>
        <p:spPr>
          <a:xfrm>
            <a:off x="612648" y="1687073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微风鼓浪(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噌吰如钟鼓不绝(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公将鼓之(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B_7_AN.165_1#5b0132089.bracket?pid=4d5e86189&amp;color=0,0,0&amp;vpa=83&amp;vtp=1&amp;bbb=1"/>
          <p:cNvSpPr/>
          <p:nvPr/>
        </p:nvSpPr>
        <p:spPr>
          <a:xfrm>
            <a:off x="2489867" y="1694693"/>
            <a:ext cx="320516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动词,激荡，掀动。</a:t>
            </a:r>
            <a:endParaRPr lang="en-US" altLang="zh-CN" sz="2800" dirty="0"/>
          </a:p>
        </p:txBody>
      </p:sp>
      <p:sp>
        <p:nvSpPr>
          <p:cNvPr id="7" name="QB_7_AN.167_1#5b0132089.bracket?pid=4d5e86189&amp;color=0,0,0&amp;vpa=84&amp;vtp=1&amp;bbb=1"/>
          <p:cNvSpPr/>
          <p:nvPr/>
        </p:nvSpPr>
        <p:spPr>
          <a:xfrm>
            <a:off x="3556666" y="2342393"/>
            <a:ext cx="35623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名词,一种打击乐器。</a:t>
            </a:r>
            <a:endParaRPr lang="en-US" altLang="zh-CN" sz="2800" dirty="0"/>
          </a:p>
        </p:txBody>
      </p:sp>
      <p:sp>
        <p:nvSpPr>
          <p:cNvPr id="9" name="QB_7_AN.169_1#5b0132089.bracket?pid=4d5e86189&amp;color=0,0,0&amp;vpa=85&amp;vtp=1&amp;bbb=1"/>
          <p:cNvSpPr/>
          <p:nvPr/>
        </p:nvSpPr>
        <p:spPr>
          <a:xfrm>
            <a:off x="2527967" y="2969138"/>
            <a:ext cx="34734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动词，指击鼓进军。</a:t>
            </a:r>
            <a:endParaRPr lang="en-US" altLang="zh-CN" sz="2800" dirty="0"/>
          </a:p>
        </p:txBody>
      </p:sp>
      <p:sp>
        <p:nvSpPr>
          <p:cNvPr id="10" name="QO_6_BD.170_1#e9b426be0?pid=e46a687e4&amp;color=0,0,0&amp;vtp=1&amp;bbb=1"/>
          <p:cNvSpPr/>
          <p:nvPr/>
        </p:nvSpPr>
        <p:spPr>
          <a:xfrm>
            <a:off x="612648" y="3540955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自</a:t>
            </a:r>
            <a:endParaRPr lang="en-US" altLang="zh-CN" sz="2800" dirty="0"/>
          </a:p>
        </p:txBody>
      </p:sp>
      <p:sp>
        <p:nvSpPr>
          <p:cNvPr id="11" name="QB_7_BD.171_1#f216342a3?pid=e9b426be0&amp;color=0,0,0&amp;vtp=1&amp;bbb=1"/>
          <p:cNvSpPr/>
          <p:nvPr/>
        </p:nvSpPr>
        <p:spPr>
          <a:xfrm>
            <a:off x="612648" y="4185163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自以为得之矣(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余自齐安舟行适临汝(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2" name="QB_7_AN.172_1#f216342a3.bracket?pid=e9b426be0&amp;color=0,0,0&amp;vpa=86&amp;vtp=1&amp;bbb=1"/>
          <p:cNvSpPr/>
          <p:nvPr/>
        </p:nvSpPr>
        <p:spPr>
          <a:xfrm>
            <a:off x="3239166" y="4192783"/>
            <a:ext cx="24018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代词，自己。</a:t>
            </a:r>
            <a:endParaRPr lang="en-US" altLang="zh-CN" sz="2800" dirty="0"/>
          </a:p>
        </p:txBody>
      </p:sp>
      <p:sp>
        <p:nvSpPr>
          <p:cNvPr id="14" name="QB_7_AN.174_1#f216342a3.bracket?pid=e9b426be0&amp;color=0,0,0&amp;vpa=87&amp;vtp=1&amp;bbb=1"/>
          <p:cNvSpPr/>
          <p:nvPr/>
        </p:nvSpPr>
        <p:spPr>
          <a:xfrm>
            <a:off x="4305966" y="4819528"/>
            <a:ext cx="20447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介词，从。</a:t>
            </a:r>
            <a:endParaRPr lang="en-US" altLang="zh-CN" sz="2800" dirty="0"/>
          </a:p>
        </p:txBody>
      </p:sp>
      <p:sp>
        <p:nvSpPr>
          <p:cNvPr id="15" name="QB_7_BD.164_1#5b0132089?pid=4d5e86189&amp;color=0,0,0&amp;vtp=1&amp;bbb=1&amp;zzd= 1"/>
          <p:cNvSpPr/>
          <p:nvPr/>
        </p:nvSpPr>
        <p:spPr>
          <a:xfrm>
            <a:off x="1838230" y="234747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QB_7_BD.164_1#5b0132089?pid=4d5e86189&amp;color=0,0,0&amp;vtp=1&amp;bbb=1&amp;zzd= 2"/>
          <p:cNvSpPr/>
          <p:nvPr/>
        </p:nvSpPr>
        <p:spPr>
          <a:xfrm>
            <a:off x="2549430" y="299517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QB_7_BD.164_1#5b0132089?pid=4d5e86189&amp;color=0,0,0&amp;vtp=1&amp;bbb=1&amp;zzd= 3"/>
          <p:cNvSpPr/>
          <p:nvPr/>
        </p:nvSpPr>
        <p:spPr>
          <a:xfrm>
            <a:off x="1838230" y="35615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QB_7_BD.171_1#f216342a3?pid=e9b426be0&amp;color=0,0,0&amp;vtp=1&amp;bbb=1&amp;zzd= 1"/>
          <p:cNvSpPr/>
          <p:nvPr/>
        </p:nvSpPr>
        <p:spPr>
          <a:xfrm>
            <a:off x="1127030" y="484556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QB_7_BD.171_1#f216342a3?pid=e9b426be0&amp;color=0,0,0&amp;vtp=1&amp;bbb=1&amp;zzd= 2"/>
          <p:cNvSpPr/>
          <p:nvPr/>
        </p:nvSpPr>
        <p:spPr>
          <a:xfrm>
            <a:off x="1482630" y="541192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7" grpId="0" animBg="1" build="p"/>
      <p:bldP spid="9" grpId="0" animBg="1" build="p"/>
      <p:bldP spid="12" grpId="0" animBg="1" build="p"/>
      <p:bldP spid="14" grpId="0" animBg="1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75_1#5c815373f?pid=e46a687e4&amp;color=0,0,0&amp;vtp=1&amp;bt=1&amp;bbb=1"/>
          <p:cNvSpPr/>
          <p:nvPr/>
        </p:nvSpPr>
        <p:spPr>
          <a:xfrm>
            <a:off x="612648" y="468000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发</a:t>
            </a:r>
            <a:endParaRPr lang="en-US" altLang="zh-CN" sz="2800" dirty="0"/>
          </a:p>
        </p:txBody>
      </p:sp>
      <p:sp>
        <p:nvSpPr>
          <p:cNvPr id="3" name="QB_7_BD.176_1#fbd272f35?pid=5c815373f&amp;color=0,0,0&amp;vtp=1&amp;bbb=1"/>
          <p:cNvSpPr/>
          <p:nvPr/>
        </p:nvSpPr>
        <p:spPr>
          <a:xfrm>
            <a:off x="612648" y="1106683"/>
            <a:ext cx="1096365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而大声发于水上(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见其发矢十中八九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有时朝发白帝，暮到江陵(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舜发于畎亩之中(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发闾左適戍渔阳(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B_7_AN.177_1#fbd272f35.bracket?pid=5c815373f&amp;color=0,0,0&amp;vpa=88&amp;vtp=1&amp;bbb=1"/>
          <p:cNvSpPr/>
          <p:nvPr/>
        </p:nvSpPr>
        <p:spPr>
          <a:xfrm>
            <a:off x="3594766" y="1114303"/>
            <a:ext cx="27590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动词，生，发。</a:t>
            </a:r>
            <a:endParaRPr lang="en-US" altLang="zh-CN" sz="2800" dirty="0"/>
          </a:p>
        </p:txBody>
      </p:sp>
      <p:sp>
        <p:nvSpPr>
          <p:cNvPr id="6" name="QB_7_AN.179_1#fbd272f35.bracket?pid=5c815373f&amp;color=0,0,0&amp;vpa=89&amp;vtp=1&amp;bbb=1"/>
          <p:cNvSpPr/>
          <p:nvPr/>
        </p:nvSpPr>
        <p:spPr>
          <a:xfrm>
            <a:off x="4128166" y="1762003"/>
            <a:ext cx="24018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动词，发射。</a:t>
            </a:r>
            <a:endParaRPr lang="en-US" altLang="zh-CN" sz="2800" dirty="0"/>
          </a:p>
        </p:txBody>
      </p:sp>
      <p:sp>
        <p:nvSpPr>
          <p:cNvPr id="8" name="QB_7_AN.181_1#fbd272f35.bracket?pid=5c815373f&amp;color=0,0,0&amp;vpa=90&amp;vtp=1&amp;bbb=1"/>
          <p:cNvSpPr/>
          <p:nvPr/>
        </p:nvSpPr>
        <p:spPr>
          <a:xfrm>
            <a:off x="5017166" y="2409703"/>
            <a:ext cx="24018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动词，出发。</a:t>
            </a:r>
            <a:endParaRPr lang="en-US" altLang="zh-CN" sz="2800" dirty="0"/>
          </a:p>
        </p:txBody>
      </p:sp>
      <p:sp>
        <p:nvSpPr>
          <p:cNvPr id="10" name="QB_7_AN.183_1#fbd272f35.bracket?pid=5c815373f&amp;color=0,0,0&amp;vpa=91&amp;vtp=1&amp;bbb=1"/>
          <p:cNvSpPr/>
          <p:nvPr/>
        </p:nvSpPr>
        <p:spPr>
          <a:xfrm>
            <a:off x="3594766" y="3057403"/>
            <a:ext cx="311626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兴起，指被任用。</a:t>
            </a:r>
            <a:endParaRPr lang="en-US" altLang="zh-CN" sz="2800" dirty="0"/>
          </a:p>
        </p:txBody>
      </p:sp>
      <p:sp>
        <p:nvSpPr>
          <p:cNvPr id="12" name="QB_7_AN.185_1#fbd272f35.bracket?pid=5c815373f&amp;color=0,0,0&amp;vpa=92&amp;vtp=1&amp;bbb=1"/>
          <p:cNvSpPr/>
          <p:nvPr/>
        </p:nvSpPr>
        <p:spPr>
          <a:xfrm>
            <a:off x="3594766" y="3684148"/>
            <a:ext cx="24018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动词，征发。</a:t>
            </a:r>
            <a:endParaRPr lang="en-US" altLang="zh-CN" sz="2800" dirty="0"/>
          </a:p>
        </p:txBody>
      </p:sp>
      <p:sp>
        <p:nvSpPr>
          <p:cNvPr id="13" name="QB_7_BD.176_1#fbd272f35?pid=5c815373f&amp;color=0,0,0&amp;vtp=1&amp;bbb=1&amp;zzd= 1"/>
          <p:cNvSpPr/>
          <p:nvPr/>
        </p:nvSpPr>
        <p:spPr>
          <a:xfrm>
            <a:off x="2193830" y="17670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7_BD.176_1#fbd272f35?pid=5c815373f&amp;color=0,0,0&amp;vtp=1&amp;bbb=1&amp;zzd= 2"/>
          <p:cNvSpPr/>
          <p:nvPr/>
        </p:nvSpPr>
        <p:spPr>
          <a:xfrm>
            <a:off x="1838230" y="24147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QB_7_BD.176_1#fbd272f35?pid=5c815373f&amp;color=0,0,0&amp;vtp=1&amp;bbb=1&amp;zzd= 3"/>
          <p:cNvSpPr/>
          <p:nvPr/>
        </p:nvSpPr>
        <p:spPr>
          <a:xfrm>
            <a:off x="2193830" y="30624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QB_7_BD.176_1#fbd272f35?pid=5c815373f&amp;color=0,0,0&amp;vtp=1&amp;bbb=1&amp;zzd= 4"/>
          <p:cNvSpPr/>
          <p:nvPr/>
        </p:nvSpPr>
        <p:spPr>
          <a:xfrm>
            <a:off x="1482630" y="37101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QB_7_BD.176_1#fbd272f35?pid=5c815373f&amp;color=0,0,0&amp;vtp=1&amp;bbb=1&amp;zzd= 5"/>
          <p:cNvSpPr/>
          <p:nvPr/>
        </p:nvSpPr>
        <p:spPr>
          <a:xfrm>
            <a:off x="1127030" y="42765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  <p:bldP spid="10" grpId="0" animBg="1" build="p"/>
      <p:bldP spid="12" grpId="0" animBg="1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86_1#0a5462ffc?pid=e46a687e4&amp;color=0,0,0&amp;vtp=1&amp;bt=1&amp;bbb=1"/>
          <p:cNvSpPr/>
          <p:nvPr/>
        </p:nvSpPr>
        <p:spPr>
          <a:xfrm>
            <a:off x="612648" y="468000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（4）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而</a:t>
            </a:r>
            <a:endParaRPr lang="en-US" altLang="zh-CN" sz="2800" dirty="0"/>
          </a:p>
        </p:txBody>
      </p:sp>
      <p:sp>
        <p:nvSpPr>
          <p:cNvPr id="3" name="QB_7_BD.187_1#15fa9716e?pid=0a5462ffc&amp;color=0,0,0&amp;vtp=1&amp;bbb=1"/>
          <p:cNvSpPr/>
          <p:nvPr/>
        </p:nvSpPr>
        <p:spPr>
          <a:xfrm>
            <a:off x="612648" y="1106683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而况石乎(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扣而聆之(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而此独以钟名(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B_7_AN.188_1#15fa9716e.bracket?pid=0a5462ffc&amp;color=0,0,0&amp;vpa=93&amp;vtp=1&amp;bbb=1"/>
          <p:cNvSpPr/>
          <p:nvPr/>
        </p:nvSpPr>
        <p:spPr>
          <a:xfrm>
            <a:off x="2527967" y="1114303"/>
            <a:ext cx="27590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连词，表递进。</a:t>
            </a:r>
            <a:endParaRPr lang="en-US" altLang="zh-CN" sz="2800" dirty="0"/>
          </a:p>
        </p:txBody>
      </p:sp>
      <p:sp>
        <p:nvSpPr>
          <p:cNvPr id="6" name="QB_7_AN.190_1#15fa9716e.bracket?pid=0a5462ffc&amp;color=0,0,0&amp;vpa=94&amp;vtp=1&amp;bbb=1"/>
          <p:cNvSpPr/>
          <p:nvPr/>
        </p:nvSpPr>
        <p:spPr>
          <a:xfrm>
            <a:off x="2527967" y="1762003"/>
            <a:ext cx="27590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连词，表顺承。</a:t>
            </a:r>
            <a:endParaRPr lang="en-US" altLang="zh-CN" sz="2800" dirty="0"/>
          </a:p>
        </p:txBody>
      </p:sp>
      <p:sp>
        <p:nvSpPr>
          <p:cNvPr id="8" name="QB_7_AN.192_1#15fa9716e.bracket?pid=0a5462ffc&amp;color=0,0,0&amp;vpa=95&amp;vtp=1&amp;bbb=1"/>
          <p:cNvSpPr/>
          <p:nvPr/>
        </p:nvSpPr>
        <p:spPr>
          <a:xfrm>
            <a:off x="3239166" y="2388748"/>
            <a:ext cx="27590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连词，表转折。</a:t>
            </a:r>
            <a:endParaRPr lang="en-US" altLang="zh-CN" sz="2800" dirty="0"/>
          </a:p>
        </p:txBody>
      </p:sp>
      <p:sp>
        <p:nvSpPr>
          <p:cNvPr id="9" name="QO_7_BD.193_1#0f56ee656?pid=0a5462ffc&amp;color=0,0,0&amp;vtp=1&amp;bbb=1"/>
          <p:cNvSpPr/>
          <p:nvPr/>
        </p:nvSpPr>
        <p:spPr>
          <a:xfrm>
            <a:off x="612648" y="2960883"/>
            <a:ext cx="10963656" cy="5681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而长子迈将赴饶之德兴尉</a:t>
            </a:r>
            <a:endParaRPr lang="en-US" altLang="zh-CN" sz="2800" dirty="0"/>
          </a:p>
        </p:txBody>
      </p:sp>
      <p:sp>
        <p:nvSpPr>
          <p:cNvPr id="10" name="QO_7_AN.194_1#0f56ee656?pid=0a5462ffc&amp;color=0,0,0&amp;vtp=1&amp;bbb=1"/>
          <p:cNvSpPr/>
          <p:nvPr/>
        </p:nvSpPr>
        <p:spPr>
          <a:xfrm>
            <a:off x="612648" y="3601598"/>
            <a:ext cx="1096365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连词，表并列。</a:t>
            </a:r>
            <a:endParaRPr lang="en-US" altLang="zh-CN" sz="2800" dirty="0"/>
          </a:p>
        </p:txBody>
      </p:sp>
      <p:sp>
        <p:nvSpPr>
          <p:cNvPr id="11" name="QB_7_BD.195_1#6ba860dfa?pid=0a5462ffc&amp;color=0,0,0&amp;vtp=1&amp;bbb=1"/>
          <p:cNvSpPr/>
          <p:nvPr/>
        </p:nvSpPr>
        <p:spPr>
          <a:xfrm>
            <a:off x="612648" y="4232788"/>
            <a:ext cx="1096365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徐而察之(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2" name="QB_7_AN.196_1#6ba860dfa.bracket?pid=0a5462ffc&amp;color=0,0,0&amp;vpa=96&amp;vtp=1&amp;bbb=1"/>
          <p:cNvSpPr/>
          <p:nvPr/>
        </p:nvSpPr>
        <p:spPr>
          <a:xfrm>
            <a:off x="2527967" y="4228978"/>
            <a:ext cx="2759075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连词，表修饰。</a:t>
            </a:r>
            <a:endParaRPr lang="en-US" altLang="zh-CN" sz="2800" dirty="0"/>
          </a:p>
        </p:txBody>
      </p:sp>
      <p:sp>
        <p:nvSpPr>
          <p:cNvPr id="13" name="QB_7_BD.187_1#15fa9716e?pid=0a5462ffc&amp;color=0,0,0&amp;vtp=1&amp;bbb=1&amp;zzd= 1"/>
          <p:cNvSpPr/>
          <p:nvPr/>
        </p:nvSpPr>
        <p:spPr>
          <a:xfrm>
            <a:off x="1127030" y="17670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7_BD.187_1#15fa9716e?pid=0a5462ffc&amp;color=0,0,0&amp;vtp=1&amp;bbb=1&amp;zzd= 2"/>
          <p:cNvSpPr/>
          <p:nvPr/>
        </p:nvSpPr>
        <p:spPr>
          <a:xfrm>
            <a:off x="1482630" y="24147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QB_7_BD.187_1#15fa9716e?pid=0a5462ffc&amp;color=0,0,0&amp;vtp=1&amp;bbb=1&amp;zzd= 3"/>
          <p:cNvSpPr/>
          <p:nvPr/>
        </p:nvSpPr>
        <p:spPr>
          <a:xfrm>
            <a:off x="1127030" y="29811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QO_7_BD.193_1#0f56ee656?pid=0a5462ffc&amp;color=0,0,0&amp;vtp=1&amp;bbb=1&amp;zzd= 1"/>
          <p:cNvSpPr/>
          <p:nvPr/>
        </p:nvSpPr>
        <p:spPr>
          <a:xfrm>
            <a:off x="1127030" y="355441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QB_7_BD.195_1#6ba860dfa?pid=0a5462ffc&amp;color=0,0,0&amp;vtp=1&amp;bbb=1&amp;zzd= 1"/>
          <p:cNvSpPr/>
          <p:nvPr/>
        </p:nvSpPr>
        <p:spPr>
          <a:xfrm>
            <a:off x="1482630" y="482137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  <p:bldP spid="10" grpId="0" animBg="1" build="p"/>
      <p:bldP spid="12" grpId="0" animBg="1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97_1#724898d13?pid=e46a687e4&amp;color=0,0,0&amp;vtp=1&amp;bt=1&amp;bbb=1"/>
          <p:cNvSpPr/>
          <p:nvPr/>
        </p:nvSpPr>
        <p:spPr>
          <a:xfrm>
            <a:off x="612648" y="468000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（5）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焉</a:t>
            </a:r>
            <a:endParaRPr lang="en-US" altLang="zh-CN" sz="2800" dirty="0"/>
          </a:p>
        </p:txBody>
      </p:sp>
      <p:sp>
        <p:nvSpPr>
          <p:cNvPr id="3" name="QB_7_BD.198_1#297f776e4?pid=724898d13&amp;color=0,0,0&amp;vtp=1&amp;bbb=1"/>
          <p:cNvSpPr/>
          <p:nvPr/>
        </p:nvSpPr>
        <p:spPr>
          <a:xfrm>
            <a:off x="612648" y="1106683"/>
            <a:ext cx="109636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硿硿焉(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以俟夫观人风者得焉(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复驾言兮焉求(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风雨兴焉(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B_7_AN.199_1#297f776e4.bracket?pid=724898d13&amp;color=0,0,0&amp;vpa=97&amp;vtp=1&amp;bbb=1"/>
          <p:cNvSpPr/>
          <p:nvPr/>
        </p:nvSpPr>
        <p:spPr>
          <a:xfrm>
            <a:off x="2185067" y="1114303"/>
            <a:ext cx="49022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用于形容词词尾，表示状态。</a:t>
            </a:r>
            <a:endParaRPr lang="en-US" altLang="zh-CN" sz="2800" dirty="0"/>
          </a:p>
        </p:txBody>
      </p:sp>
      <p:sp>
        <p:nvSpPr>
          <p:cNvPr id="6" name="QB_7_AN.201_1#297f776e4.bracket?pid=724898d13&amp;color=0,0,0&amp;vpa=98&amp;vtp=1&amp;bbb=1"/>
          <p:cNvSpPr/>
          <p:nvPr/>
        </p:nvSpPr>
        <p:spPr>
          <a:xfrm>
            <a:off x="4305966" y="1762003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指示代词。</a:t>
            </a:r>
            <a:endParaRPr lang="en-US" altLang="zh-CN" sz="2800" dirty="0"/>
          </a:p>
        </p:txBody>
      </p:sp>
      <p:sp>
        <p:nvSpPr>
          <p:cNvPr id="8" name="QB_7_AN.203_1#297f776e4.bracket?pid=724898d13&amp;color=0,0,0&amp;vpa=99&amp;vtp=1&amp;bbb=1"/>
          <p:cNvSpPr/>
          <p:nvPr/>
        </p:nvSpPr>
        <p:spPr>
          <a:xfrm>
            <a:off x="3239166" y="2409703"/>
            <a:ext cx="311626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疑问代词，什么。</a:t>
            </a:r>
            <a:endParaRPr lang="en-US" altLang="zh-CN" sz="2800" dirty="0"/>
          </a:p>
        </p:txBody>
      </p:sp>
      <p:sp>
        <p:nvSpPr>
          <p:cNvPr id="10" name="QB_7_AN.205_1#297f776e4.bracket?pid=724898d13&amp;color=0,0,0&amp;vpa=100&amp;vtp=1&amp;bbb=1"/>
          <p:cNvSpPr/>
          <p:nvPr/>
        </p:nvSpPr>
        <p:spPr>
          <a:xfrm>
            <a:off x="2527967" y="3036448"/>
            <a:ext cx="38290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兼词，相当于“于此”。</a:t>
            </a:r>
            <a:endParaRPr lang="en-US" altLang="zh-CN" sz="2800" dirty="0"/>
          </a:p>
        </p:txBody>
      </p:sp>
      <p:sp>
        <p:nvSpPr>
          <p:cNvPr id="11" name="QB_7_BD.198_1#297f776e4?pid=724898d13&amp;color=0,0,0&amp;vtp=1&amp;bbb=1&amp;zzd= 1"/>
          <p:cNvSpPr/>
          <p:nvPr/>
        </p:nvSpPr>
        <p:spPr>
          <a:xfrm>
            <a:off x="1838230" y="17670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B_7_BD.198_1#297f776e4?pid=724898d13&amp;color=0,0,0&amp;vtp=1&amp;bbb=1&amp;zzd= 2"/>
          <p:cNvSpPr/>
          <p:nvPr/>
        </p:nvSpPr>
        <p:spPr>
          <a:xfrm>
            <a:off x="3971830" y="24147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7_BD.198_1#297f776e4?pid=724898d13&amp;color=0,0,0&amp;vtp=1&amp;bbb=1&amp;zzd= 3"/>
          <p:cNvSpPr/>
          <p:nvPr/>
        </p:nvSpPr>
        <p:spPr>
          <a:xfrm>
            <a:off x="2549430" y="30624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7_BD.198_1#297f776e4?pid=724898d13&amp;color=0,0,0&amp;vtp=1&amp;bbb=1&amp;zzd= 4"/>
          <p:cNvSpPr/>
          <p:nvPr/>
        </p:nvSpPr>
        <p:spPr>
          <a:xfrm>
            <a:off x="2193830" y="36288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  <p:bldP spid="10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58cdfbdd8.fixed?pid=88c33021c&amp;color=0,173,163&amp;vtp=1&amp;bbb=1"/>
          <p:cNvSpPr/>
          <p:nvPr/>
        </p:nvSpPr>
        <p:spPr>
          <a:xfrm>
            <a:off x="1618488" y="2660904"/>
            <a:ext cx="8997696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自主学习·悟新知</a:t>
            </a:r>
            <a:endParaRPr lang="en-US" altLang="zh-CN" sz="4000" dirty="0"/>
          </a:p>
        </p:txBody>
      </p:sp>
      <p:sp>
        <p:nvSpPr>
          <p:cNvPr id="3" name="C_3#58cdfbdd8"/>
          <p:cNvSpPr/>
          <p:nvPr/>
        </p:nvSpPr>
        <p:spPr>
          <a:xfrm>
            <a:off x="1618488" y="3419856"/>
            <a:ext cx="8961120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68cca5100?pid=3d8ca3862&amp;color=0,0,0&amp;vtp=1&amp;bt=1&amp;bbb=1"/>
          <p:cNvSpPr/>
          <p:nvPr/>
        </p:nvSpPr>
        <p:spPr>
          <a:xfrm>
            <a:off x="612648" y="468000"/>
            <a:ext cx="109636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文言知识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兼词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相当于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于是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于此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三人行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必有我师焉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。（《〈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论语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十二章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68cca5100?pid=3d8ca3862&amp;color=0,0,0&amp;vtp=1&amp;bt=1&amp;bbb=1"/>
          <p:cNvSpPr/>
          <p:nvPr/>
        </p:nvSpPr>
        <p:spPr>
          <a:xfrm>
            <a:off x="612648" y="468000"/>
            <a:ext cx="1096365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代词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指示代词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我周之东迁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郑焉依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左传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隐公六年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疑问代词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哪里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怎么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且焉置土石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?（《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愚公移山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68cca5100?pid=3d8ca3862&amp;color=0,0,0&amp;vtp=1&amp;bt=1&amp;bbb=1&amp;hb=1"/>
          <p:cNvSpPr/>
          <p:nvPr/>
        </p:nvSpPr>
        <p:spPr>
          <a:xfrm>
            <a:off x="612648" y="468000"/>
            <a:ext cx="1096365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助词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语气词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表示感叹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疑问等语气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译为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或不译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万钟于我何加焉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！（《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鱼我所欲也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副词词尾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表示状态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相当于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译为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的样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”“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盘盘焉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囷囷焉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阿房宫赋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06_1#7e58c4753?pid=3d8ca3862&amp;color=0,0,0&amp;vtp=1&amp;bt=1&amp;bbb=1"/>
          <p:cNvSpPr/>
          <p:nvPr/>
        </p:nvSpPr>
        <p:spPr>
          <a:xfrm>
            <a:off x="612648" y="468000"/>
            <a:ext cx="1096365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词类活用（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请指出加点词语的活用类型并解释词语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B_6_BD.207_1#62b2f9cee?pid=7e58c4753&amp;color=0,0,0&amp;vtp=1&amp;bbb=1"/>
          <p:cNvSpPr/>
          <p:nvPr/>
        </p:nvSpPr>
        <p:spPr>
          <a:xfrm>
            <a:off x="612648" y="1111318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余自齐安舟行适临汝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lang="en-US" altLang="zh-CN" sz="2800" dirty="0"/>
          </a:p>
        </p:txBody>
      </p:sp>
      <p:sp>
        <p:nvSpPr>
          <p:cNvPr id="4" name="QB_6_AN.208_1#62b2f9cee.blank?pid=7e58c4753&amp;color=0,0,0&amp;vpa=101&amp;vtp=1&amp;bbb=1"/>
          <p:cNvSpPr/>
          <p:nvPr/>
        </p:nvSpPr>
        <p:spPr>
          <a:xfrm>
            <a:off x="1511967" y="1707583"/>
            <a:ext cx="34734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名词作状语，坐船。</a:t>
            </a:r>
            <a:endParaRPr lang="en-US" altLang="zh-CN" sz="2800" dirty="0"/>
          </a:p>
        </p:txBody>
      </p:sp>
      <p:sp>
        <p:nvSpPr>
          <p:cNvPr id="5" name="QB_6_BD.209_1#0e3ed71ce?pid=7e58c4753&amp;color=0,0,0&amp;vtp=1&amp;bbb=1"/>
          <p:cNvSpPr/>
          <p:nvPr/>
        </p:nvSpPr>
        <p:spPr>
          <a:xfrm>
            <a:off x="612648" y="2388303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事不目见耳闻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</a:t>
            </a:r>
            <a:endParaRPr lang="en-US" altLang="zh-CN" sz="2800" dirty="0"/>
          </a:p>
        </p:txBody>
      </p:sp>
      <p:sp>
        <p:nvSpPr>
          <p:cNvPr id="6" name="QB_6_AN.210_1#0e3ed71ce.blank?pid=7e58c4753&amp;color=0,0,0&amp;vpa=102&amp;vtp=1&amp;bbb=1"/>
          <p:cNvSpPr/>
          <p:nvPr/>
        </p:nvSpPr>
        <p:spPr>
          <a:xfrm>
            <a:off x="1499267" y="2984568"/>
            <a:ext cx="88312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目，名词作状语，用眼睛；耳，名词作状语，用耳朵。</a:t>
            </a:r>
            <a:endParaRPr lang="en-US" altLang="zh-CN" sz="2800" dirty="0"/>
          </a:p>
        </p:txBody>
      </p:sp>
      <p:sp>
        <p:nvSpPr>
          <p:cNvPr id="7" name="QB_6_BD.211_1#8f06885a6?pid=7e58c4753&amp;color=0,0,0&amp;vtp=1&amp;bbb=1"/>
          <p:cNvSpPr/>
          <p:nvPr/>
        </p:nvSpPr>
        <p:spPr>
          <a:xfrm>
            <a:off x="612648" y="3665288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微风鼓浪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endParaRPr lang="en-US" altLang="zh-CN" sz="2800" dirty="0"/>
          </a:p>
        </p:txBody>
      </p:sp>
      <p:sp>
        <p:nvSpPr>
          <p:cNvPr id="8" name="QB_6_AN.212_1#8f06885a6.blank?pid=7e58c4753&amp;color=0,0,0&amp;vpa=103&amp;vtp=1&amp;bbb=1"/>
          <p:cNvSpPr/>
          <p:nvPr/>
        </p:nvSpPr>
        <p:spPr>
          <a:xfrm>
            <a:off x="1511967" y="4261553"/>
            <a:ext cx="45450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名词作动词，激荡，掀动。</a:t>
            </a:r>
            <a:endParaRPr lang="en-US" altLang="zh-CN" sz="2800" dirty="0"/>
          </a:p>
        </p:txBody>
      </p:sp>
      <p:sp>
        <p:nvSpPr>
          <p:cNvPr id="9" name="QB_6_BD.207_1#62b2f9cee?pid=7e58c4753&amp;color=0,0,0&amp;vtp=1&amp;bbb=1&amp;zzd= 1"/>
          <p:cNvSpPr/>
          <p:nvPr/>
        </p:nvSpPr>
        <p:spPr>
          <a:xfrm>
            <a:off x="2549430" y="177171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B_6_BD.209_1#0e3ed71ce?pid=7e58c4753&amp;color=0,0,0&amp;vtp=1&amp;bbb=1&amp;zzd= 1"/>
          <p:cNvSpPr/>
          <p:nvPr/>
        </p:nvSpPr>
        <p:spPr>
          <a:xfrm>
            <a:off x="1838230" y="304870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QB_6_BD.209_1#0e3ed71ce?pid=7e58c4753&amp;color=0,0,0&amp;vtp=1&amp;bbb=1&amp;zzd= 1"/>
          <p:cNvSpPr/>
          <p:nvPr/>
        </p:nvSpPr>
        <p:spPr>
          <a:xfrm>
            <a:off x="2549430" y="304870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B_6_BD.211_1#8f06885a6?pid=7e58c4753&amp;color=0,0,0&amp;vtp=1&amp;bbb=1&amp;zzd= 1"/>
          <p:cNvSpPr/>
          <p:nvPr/>
        </p:nvSpPr>
        <p:spPr>
          <a:xfrm>
            <a:off x="1838230" y="432568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13_1#d3882a9bb?pid=7e58c4753&amp;color=0,0,0&amp;vtp=1&amp;bt=1&amp;bbb=1"/>
          <p:cNvSpPr/>
          <p:nvPr/>
        </p:nvSpPr>
        <p:spPr>
          <a:xfrm>
            <a:off x="612648" y="468000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而此独以钟名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endParaRPr lang="en-US" altLang="zh-CN" sz="2800" dirty="0"/>
          </a:p>
        </p:txBody>
      </p:sp>
      <p:sp>
        <p:nvSpPr>
          <p:cNvPr id="3" name="QB_6_AN.214_1#d3882a9bb.blank?pid=7e58c4753&amp;color=0,0,0&amp;vpa=104&amp;vtp=1&amp;bbb=1"/>
          <p:cNvSpPr/>
          <p:nvPr/>
        </p:nvSpPr>
        <p:spPr>
          <a:xfrm>
            <a:off x="1511967" y="1064265"/>
            <a:ext cx="45450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名词作动词，命名，取名。</a:t>
            </a:r>
            <a:endParaRPr lang="en-US" altLang="zh-CN" sz="2800" dirty="0"/>
          </a:p>
        </p:txBody>
      </p:sp>
      <p:sp>
        <p:nvSpPr>
          <p:cNvPr id="4" name="QB_6_BD.215_1#995f96a00?pid=7e58c4753&amp;color=0,0,0&amp;vtp=1&amp;bbb=1"/>
          <p:cNvSpPr/>
          <p:nvPr/>
        </p:nvSpPr>
        <p:spPr>
          <a:xfrm>
            <a:off x="612648" y="1744413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虽大风浪不能鸣也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</a:t>
            </a:r>
            <a:endParaRPr lang="en-US" altLang="zh-CN" sz="2800" dirty="0"/>
          </a:p>
        </p:txBody>
      </p:sp>
      <p:sp>
        <p:nvSpPr>
          <p:cNvPr id="5" name="QB_6_AN.216_1#995f96a00.blank?pid=7e58c4753&amp;color=0,0,0&amp;vpa=105&amp;vtp=1&amp;bbb=1"/>
          <p:cNvSpPr/>
          <p:nvPr/>
        </p:nvSpPr>
        <p:spPr>
          <a:xfrm>
            <a:off x="1499267" y="2340678"/>
            <a:ext cx="52593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动词的使动用法，使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发声。</a:t>
            </a:r>
            <a:endParaRPr lang="en-US" altLang="zh-CN" sz="2800" dirty="0"/>
          </a:p>
        </p:txBody>
      </p:sp>
      <p:sp>
        <p:nvSpPr>
          <p:cNvPr id="6" name="QB_6_BD.213_1#d3882a9bb?pid=7e58c4753&amp;color=0,0,0&amp;vtp=1&amp;bt=1&amp;bbb=1&amp;zzd= 1"/>
          <p:cNvSpPr/>
          <p:nvPr/>
        </p:nvSpPr>
        <p:spPr>
          <a:xfrm>
            <a:off x="29050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QB_6_BD.215_1#995f96a00?pid=7e58c4753&amp;color=0,0,0&amp;vtp=1&amp;bbb=1&amp;zzd= 1"/>
          <p:cNvSpPr/>
          <p:nvPr/>
        </p:nvSpPr>
        <p:spPr>
          <a:xfrm>
            <a:off x="3260630" y="240481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17_1#11bbd9512?pid=3d8ca3862&amp;color=0,0,0&amp;vtp=1&amp;bt=1&amp;bbb=1"/>
          <p:cNvSpPr/>
          <p:nvPr/>
        </p:nvSpPr>
        <p:spPr>
          <a:xfrm>
            <a:off x="612648" y="468000"/>
            <a:ext cx="1096365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文言句式（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请指出并解释句式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再翻译句子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B_6_BD.218_1#b9c40a89d?pid=11bbd9512&amp;color=0,0,0&amp;vtp=1&amp;bbb=1&amp;hb=1"/>
          <p:cNvSpPr/>
          <p:nvPr/>
        </p:nvSpPr>
        <p:spPr>
          <a:xfrm>
            <a:off x="612648" y="1111318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此世所以不传也。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</a:t>
            </a:r>
            <a:endParaRPr lang="en-US" altLang="zh-CN" sz="2800" dirty="0"/>
          </a:p>
        </p:txBody>
      </p:sp>
      <p:sp>
        <p:nvSpPr>
          <p:cNvPr id="4" name="QB_6_AN.219_1#b9c40a89d.blank?pid=11bbd9512&amp;color=0,0,0&amp;vpa=106&amp;vtp=1&amp;bbb=1"/>
          <p:cNvSpPr/>
          <p:nvPr/>
        </p:nvSpPr>
        <p:spPr>
          <a:xfrm>
            <a:off x="1689767" y="1728538"/>
            <a:ext cx="45434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判断句，“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也”表判断。</a:t>
            </a:r>
            <a:endParaRPr lang="en-US" altLang="zh-CN" sz="2800" dirty="0"/>
          </a:p>
        </p:txBody>
      </p:sp>
      <p:sp>
        <p:nvSpPr>
          <p:cNvPr id="5" name="QB_6_AN.220_1#b9c40a89d.blank?pid=11bbd9512&amp;color=0,0,0&amp;vpa=107&amp;vtp=1&amp;bbb=1&amp;hb=1"/>
          <p:cNvSpPr/>
          <p:nvPr/>
        </p:nvSpPr>
        <p:spPr>
          <a:xfrm>
            <a:off x="612648" y="1728538"/>
            <a:ext cx="10963656" cy="12013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                             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这就是世上没有流传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石钟山得名由来）的缘故。</a:t>
            </a:r>
            <a:endParaRPr lang="en-US" altLang="zh-CN" sz="2800" dirty="0"/>
          </a:p>
        </p:txBody>
      </p:sp>
      <p:sp>
        <p:nvSpPr>
          <p:cNvPr id="6" name="QB_6_BD.221_1#3719da741?pid=11bbd9512&amp;color=0,0,0&amp;vtp=1&amp;bbb=1"/>
          <p:cNvSpPr/>
          <p:nvPr/>
        </p:nvSpPr>
        <p:spPr>
          <a:xfrm>
            <a:off x="612648" y="3041718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噌吰者，周景王之无射也。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</a:t>
            </a:r>
            <a:endParaRPr lang="en-US" altLang="zh-CN" sz="2800" dirty="0"/>
          </a:p>
        </p:txBody>
      </p:sp>
      <p:sp>
        <p:nvSpPr>
          <p:cNvPr id="7" name="QB_6_AN.222_1#3719da741.blank?pid=11bbd9512&amp;color=0,0,0&amp;vpa=108&amp;vtp=1&amp;bbb=1"/>
          <p:cNvSpPr/>
          <p:nvPr/>
        </p:nvSpPr>
        <p:spPr>
          <a:xfrm>
            <a:off x="1854867" y="3658938"/>
            <a:ext cx="59721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判断句，“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者，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也”表判断。</a:t>
            </a:r>
            <a:endParaRPr lang="en-US" altLang="zh-CN" sz="2800" dirty="0"/>
          </a:p>
        </p:txBody>
      </p:sp>
      <p:sp>
        <p:nvSpPr>
          <p:cNvPr id="8" name="QB_6_AN.223_1#3719da741.blank?pid=11bbd9512&amp;color=0,0,0&amp;vpa=109&amp;vtp=1&amp;bbb=1"/>
          <p:cNvSpPr/>
          <p:nvPr/>
        </p:nvSpPr>
        <p:spPr>
          <a:xfrm>
            <a:off x="1854867" y="4285683"/>
            <a:ext cx="74009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“噌吰”的声音，像是周景王的无射钟的钟声。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7" grpId="0" animBg="1" build="p"/>
      <p:bldP spid="8" grpId="0" animBg="1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24_1#0596532e7?pid=11bbd9512&amp;color=0,0,0&amp;vtp=1&amp;bt=1&amp;bbb=1"/>
          <p:cNvSpPr/>
          <p:nvPr/>
        </p:nvSpPr>
        <p:spPr>
          <a:xfrm>
            <a:off x="612648" y="468000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古之人不余欺也！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</a:t>
            </a:r>
            <a:endParaRPr lang="en-US" altLang="zh-CN" sz="2800" dirty="0"/>
          </a:p>
        </p:txBody>
      </p:sp>
      <p:sp>
        <p:nvSpPr>
          <p:cNvPr id="3" name="QB_6_AN.225_1#0596532e7.blank?pid=11bbd9512&amp;color=0,0,0&amp;vpa=110&amp;vtp=1&amp;bbb=1"/>
          <p:cNvSpPr/>
          <p:nvPr/>
        </p:nvSpPr>
        <p:spPr>
          <a:xfrm>
            <a:off x="1854867" y="1085220"/>
            <a:ext cx="77581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宾语前置句，正常语序应为“古之人不欺余也”。</a:t>
            </a:r>
            <a:endParaRPr lang="en-US" altLang="zh-CN" sz="2800" dirty="0"/>
          </a:p>
        </p:txBody>
      </p:sp>
      <p:sp>
        <p:nvSpPr>
          <p:cNvPr id="4" name="QB_6_AN.226_1#0596532e7.blank?pid=11bbd9512&amp;color=0,0,0&amp;vpa=111&amp;vtp=1&amp;bbb=1"/>
          <p:cNvSpPr/>
          <p:nvPr/>
        </p:nvSpPr>
        <p:spPr>
          <a:xfrm>
            <a:off x="1854867" y="1711965"/>
            <a:ext cx="77581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古代的人（称这山为“石钟山”）没有欺骗我啊！</a:t>
            </a:r>
            <a:endParaRPr lang="en-US" altLang="zh-CN" sz="2800" dirty="0"/>
          </a:p>
        </p:txBody>
      </p:sp>
      <p:sp>
        <p:nvSpPr>
          <p:cNvPr id="5" name="QB_6_BD.227_1#2c8d51c5e?pid=11bbd9512&amp;color=0,0,0&amp;vtp=1&amp;bbb=1"/>
          <p:cNvSpPr/>
          <p:nvPr/>
        </p:nvSpPr>
        <p:spPr>
          <a:xfrm>
            <a:off x="612648" y="2397828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石之铿然有声者。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</a:t>
            </a:r>
            <a:endParaRPr lang="en-US" altLang="zh-CN" sz="2800" dirty="0"/>
          </a:p>
        </p:txBody>
      </p:sp>
      <p:sp>
        <p:nvSpPr>
          <p:cNvPr id="6" name="QB_6_AN.228_1#2c8d51c5e.blank?pid=11bbd9512&amp;color=0,0,0&amp;vpa=112&amp;vtp=1&amp;bbb=1"/>
          <p:cNvSpPr/>
          <p:nvPr/>
        </p:nvSpPr>
        <p:spPr>
          <a:xfrm>
            <a:off x="1854867" y="3015048"/>
            <a:ext cx="70437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定语后置句，正常语序应为“铿然有声石”。</a:t>
            </a:r>
            <a:endParaRPr lang="en-US" altLang="zh-CN" sz="2800" dirty="0"/>
          </a:p>
        </p:txBody>
      </p:sp>
      <p:sp>
        <p:nvSpPr>
          <p:cNvPr id="7" name="QB_6_AN.229_1#2c8d51c5e.blank?pid=11bbd9512&amp;color=0,0,0&amp;vpa=113&amp;vtp=1&amp;bbb=1"/>
          <p:cNvSpPr/>
          <p:nvPr/>
        </p:nvSpPr>
        <p:spPr>
          <a:xfrm>
            <a:off x="1854867" y="3641793"/>
            <a:ext cx="56149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敲击后能发出“铿铿”响声的石头。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6" grpId="0" animBg="1" build="p"/>
      <p:bldP spid="7" grpId="0" animBg="1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30_1#3d5c56dda?pid=11bbd9512&amp;color=0,0,0&amp;vtp=1&amp;bt=1&amp;bbb=1"/>
          <p:cNvSpPr/>
          <p:nvPr/>
        </p:nvSpPr>
        <p:spPr>
          <a:xfrm>
            <a:off x="612648" y="468000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得双石于潭上。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endParaRPr lang="en-US" altLang="zh-CN" sz="2800" dirty="0"/>
          </a:p>
        </p:txBody>
      </p:sp>
      <p:sp>
        <p:nvSpPr>
          <p:cNvPr id="3" name="QB_6_AN.231_1#3d5c56dda.blank?pid=11bbd9512&amp;color=0,0,0&amp;vpa=114&amp;vtp=1&amp;bbb=1"/>
          <p:cNvSpPr/>
          <p:nvPr/>
        </p:nvSpPr>
        <p:spPr>
          <a:xfrm>
            <a:off x="1854867" y="1085220"/>
            <a:ext cx="74009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状语后置句，正常语序应为“于潭上得双石”。</a:t>
            </a:r>
            <a:endParaRPr lang="en-US" altLang="zh-CN" sz="2800" dirty="0"/>
          </a:p>
        </p:txBody>
      </p:sp>
      <p:sp>
        <p:nvSpPr>
          <p:cNvPr id="4" name="QB_6_AN.232_1#3d5c56dda.blank?pid=11bbd9512&amp;color=0,0,0&amp;vpa=115&amp;vtp=1&amp;bbb=1"/>
          <p:cNvSpPr/>
          <p:nvPr/>
        </p:nvSpPr>
        <p:spPr>
          <a:xfrm>
            <a:off x="1867567" y="1711965"/>
            <a:ext cx="41878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在潭边得到了两块石头。</a:t>
            </a:r>
            <a:endParaRPr lang="en-US" altLang="zh-CN" sz="2800" dirty="0"/>
          </a:p>
        </p:txBody>
      </p:sp>
      <p:sp>
        <p:nvSpPr>
          <p:cNvPr id="5" name="QB_6_BD.233_1#b7be28ccb?pid=11bbd9512&amp;color=0,0,0&amp;vtp=1&amp;bbb=1"/>
          <p:cNvSpPr/>
          <p:nvPr/>
        </p:nvSpPr>
        <p:spPr>
          <a:xfrm>
            <a:off x="612648" y="2397828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又有若老人咳且笑于山谷中者。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</a:t>
            </a:r>
            <a:endParaRPr lang="en-US" altLang="zh-CN" sz="2800" spc="-5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</a:t>
            </a:r>
            <a:endParaRPr lang="en-US" altLang="zh-CN" sz="2800" dirty="0"/>
          </a:p>
        </p:txBody>
      </p:sp>
      <p:sp>
        <p:nvSpPr>
          <p:cNvPr id="6" name="QB_6_AN.234_1#b7be28ccb.blank?pid=11bbd9512&amp;color=0,0,0&amp;vpa=116&amp;vtp=1&amp;bbb=1"/>
          <p:cNvSpPr/>
          <p:nvPr/>
        </p:nvSpPr>
        <p:spPr>
          <a:xfrm>
            <a:off x="1769142" y="3015048"/>
            <a:ext cx="97170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spc="-5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状语后置句</a:t>
            </a:r>
            <a:r>
              <a:rPr lang="en-US" altLang="zh-CN" sz="2800" b="1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，正常语序应为“又有若老人于山谷中咳且笑者”。</a:t>
            </a:r>
            <a:endParaRPr lang="en-US" altLang="zh-CN" sz="2800" spc="-50" dirty="0"/>
          </a:p>
        </p:txBody>
      </p:sp>
      <p:sp>
        <p:nvSpPr>
          <p:cNvPr id="7" name="QB_6_AN.235_1#b7be28ccb.blank?pid=11bbd9512&amp;color=0,0,0&amp;vpa=117&amp;vtp=1&amp;bbb=1"/>
          <p:cNvSpPr/>
          <p:nvPr/>
        </p:nvSpPr>
        <p:spPr>
          <a:xfrm>
            <a:off x="1854867" y="3641793"/>
            <a:ext cx="63309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又有像老人在山谷中边咳边笑的声音。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6" grpId="0" animBg="1" build="p"/>
      <p:bldP spid="7" grpId="0" animBg="1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f9f89b9d?pid=a82f369e1&amp;color=0,173,163&amp;vtp=1&amp;bt=1&amp;bbb=1"/>
          <p:cNvSpPr/>
          <p:nvPr/>
        </p:nvSpPr>
        <p:spPr>
          <a:xfrm>
            <a:off x="612648" y="466344"/>
            <a:ext cx="10963656" cy="487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读写结合</a:t>
            </a:r>
            <a:endParaRPr lang="en-US" altLang="zh-CN" sz="3200" dirty="0"/>
          </a:p>
        </p:txBody>
      </p:sp>
      <p:sp>
        <p:nvSpPr>
          <p:cNvPr id="3" name="C_5_BD#18dcfe141?pid=df9f89b9d&amp;color=0,0,0&amp;vtp=1&amp;bbb=1"/>
          <p:cNvSpPr/>
          <p:nvPr/>
        </p:nvSpPr>
        <p:spPr>
          <a:xfrm>
            <a:off x="612648" y="963549"/>
            <a:ext cx="10963656" cy="51676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一、课内积累</a:t>
            </a:r>
            <a:endParaRPr lang="en-US" altLang="zh-CN" sz="3000" dirty="0"/>
          </a:p>
        </p:txBody>
      </p:sp>
      <p:sp>
        <p:nvSpPr>
          <p:cNvPr id="4" name="P_6_BD#e5917a9cd?pid=18dcfe141&amp;color=0,0,0&amp;vtp=1&amp;bbb=1&amp;hb=1"/>
          <p:cNvSpPr/>
          <p:nvPr/>
        </p:nvSpPr>
        <p:spPr>
          <a:xfrm>
            <a:off x="612648" y="1540764"/>
            <a:ext cx="10963656" cy="462661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面对石钟山命名原因的谜题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苏轼没有盲从李渤敲击石头能听见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声音的结论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也不认可郦道元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水石相搏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的简单推断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他选择在夜里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乘着小舟穿过嶙峋怪石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驶向绝壁之下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当目睹江水涌入石穴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波浪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激荡岩缝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他终于明白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真理不在纸堆里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而在躬身探索的路上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份不惧险阻的求真精神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就像石钟山的潮声穿越千年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至今仍在提醒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唯有将质疑的勇气与实践的脚步相结合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才能叩响真理的大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运用角度</a:t>
            </a:r>
            <a:endParaRPr lang="en-US" altLang="zh-CN" sz="2800" dirty="0"/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敢于质疑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探求真知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求真知，重实践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#2.1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5917a9cd?pid=18dcfe141&amp;color=0,0,0&amp;mp=1&amp;vtp=1&amp;bt=1&amp;bbb=1&amp;hb=1"/>
          <p:cNvSpPr/>
          <p:nvPr/>
        </p:nvSpPr>
        <p:spPr>
          <a:xfrm>
            <a:off x="612648" y="468000"/>
            <a:ext cx="10963656" cy="563308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素材运用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千年江月映照求真者的孤舟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苏轼夜探石钟山的身影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为当代青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年立起精神路标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当世人盲从李渤的敲石之论时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他偏要乘着夜色穿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越惊涛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在绝壁下求证石钟山得名的真相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这种不唯书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只唯实的探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索精神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恰与新青年的时代使命共振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伽利略扔下的不只是两枚铁球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更是对权威的盲目崇拜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屠呦呦遍历两千药方终得青蒿素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印证了真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知总在实践的沃土中生长的真理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站在科技奔涌的潮头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我们更需葆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绝壁探幽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的勇气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让质疑的火炬照亮认知的盲区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用实践的脚步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丈量真理的边界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须知星辰大海的征途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永远属于那些敢于揭开表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象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直抵本质的求真者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#3.1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7f21d88cc?pid=58cdfbdd8&amp;color=0,0,0&amp;vtp=1&amp;bt=1&amp;bbb=1"/>
          <p:cNvSpPr/>
          <p:nvPr/>
        </p:nvSpPr>
        <p:spPr>
          <a:xfrm>
            <a:off x="612648" y="466344"/>
            <a:ext cx="10963656" cy="6059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一、作者名片</a:t>
            </a:r>
            <a:endParaRPr lang="en-US" altLang="zh-CN" sz="3000" dirty="0"/>
          </a:p>
        </p:txBody>
      </p:sp>
      <p:pic>
        <p:nvPicPr>
          <p:cNvPr id="3" name="P_5_BD#6893a715b?htil=1&amp;pid=7f21d88cc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25128" y="1288415"/>
            <a:ext cx="2532888" cy="2862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5_BD#6893a715b?htil=1&amp;pid=7f21d88cc&amp;color=0,0,0&amp;vtp=1&amp;bbb=1&amp;hb=1&amp;hs=1"/>
          <p:cNvSpPr/>
          <p:nvPr/>
        </p:nvSpPr>
        <p:spPr>
          <a:xfrm>
            <a:off x="612648" y="1142111"/>
            <a:ext cx="8302752" cy="309861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苏轼（1037—1101），字子瞻，号东坡居士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，世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“苏东坡”，眉山（今属四川）人。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北宋著名文学家、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书法家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、画家，“唐宋八大家”之一。嘉祐二年（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1057）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进士及第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。元丰三年（1080），因“乌台诗案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”被贬黄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，任团练副使。宋哲宗即位后，历任翰林学士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、侍</a:t>
            </a:r>
            <a:endParaRPr lang="en-US" altLang="zh-CN" sz="2800" dirty="0"/>
          </a:p>
        </p:txBody>
      </p:sp>
      <p:sp>
        <p:nvSpPr>
          <p:cNvPr id="5" name="P_5_BD#6893a715b?htil=1&amp;pid=7f21d88cc&amp;color=0,0,0&amp;vtp=1&amp;bbb=1&amp;hb=1&amp;hs=1"/>
          <p:cNvSpPr/>
          <p:nvPr/>
        </p:nvSpPr>
        <p:spPr>
          <a:xfrm>
            <a:off x="612648" y="4305108"/>
            <a:ext cx="10968012" cy="190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读学士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、礼部尚书等职，并先后出任杭州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、颍州等地知州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颇有惠政。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晚年受新党排挤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，被贬惠州、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儋州。其政治立场属旧党，但主张渐进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改革以革除弊政。宋高宗时追赠太师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，谥号“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文忠”。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2291fe2e?pid=df9f89b9d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二、课外拓展</a:t>
            </a:r>
            <a:endParaRPr lang="en-US" altLang="zh-CN" sz="3000" dirty="0"/>
          </a:p>
        </p:txBody>
      </p:sp>
      <p:sp>
        <p:nvSpPr>
          <p:cNvPr id="3" name="P_6_BD#3aab88e9b?pid=52291fe2e&amp;color=0,0,0&amp;vtp=1&amp;bbb=1&amp;hb=1"/>
          <p:cNvSpPr/>
          <p:nvPr/>
        </p:nvSpPr>
        <p:spPr>
          <a:xfrm>
            <a:off x="612648" y="1135253"/>
            <a:ext cx="1096365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心醉石钟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张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红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苏轼的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石钟山记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考究了山之得名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谓声如钟者有之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谓形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如钟者有之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二者兼备者亦有之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在其亲自考察后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得出结论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并告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诫人们要注重调查研究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不可人云亦云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更不可主观臆断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昭示了探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究之趣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认知之美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aab88e9b?pid=52291fe2e&amp;color=0,0,0&amp;vtp=1&amp;bt=1&amp;bbb=1&amp;hb=1"/>
          <p:cNvSpPr/>
          <p:nvPr/>
        </p:nvSpPr>
        <p:spPr>
          <a:xfrm>
            <a:off x="612648" y="468000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黔江区新华乡因有同名的石钟山而声名远播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须晴日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放眼远观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一座小山峰突兀于群山之中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如洪钟矗立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若乎雨雾蒸腾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若隐若现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令人神往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诸多原因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未曾登临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五年前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呼朋唤友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点燃圆梦之旅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眼随路转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人绕钟旋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惊奇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发现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山形似钟非钟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仿佛一尊坐佛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头与身轮廓分明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若垂目凝思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与仰头山睡佛有异曲同工之妙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来到山脚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只见山顶巨石覆盖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四平八稳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与山体格格不入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似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飞来之石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气势磅礴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钟之形不可见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说是钟难免牵强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aab88e9b?pid=52291fe2e&amp;color=0,0,0&amp;vtp=1&amp;bt=1&amp;bbb=1&amp;hb=1"/>
          <p:cNvSpPr/>
          <p:nvPr/>
        </p:nvSpPr>
        <p:spPr>
          <a:xfrm>
            <a:off x="612648" y="468000"/>
            <a:ext cx="10963656" cy="31470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不亲临现场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也不会知实情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我突然明白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横看成岭侧成峰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远近高低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各不同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的哲理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视觉效果来源于人的心理折射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心中释然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登顶自有气象雄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自成仙等感触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此时无钟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却有悠悠钟声在耳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畔轻吟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香气三天下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钟声万壑连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思绪万千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美景染馨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收入眼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揽入怀中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#1.2.3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aab88e9b?pid=52291fe2e&amp;color=0,0,0&amp;vtp=1&amp;bt=1&amp;bbb=1&amp;hb=1"/>
          <p:cNvSpPr/>
          <p:nvPr/>
        </p:nvSpPr>
        <p:spPr>
          <a:xfrm>
            <a:off x="612648" y="468000"/>
            <a:ext cx="10963656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石钟山身后便是滴水岩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百米主瀑分三级飞泻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最低层有几个小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瀑布相伴涌出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共生和美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一溪甘露欢快腾跃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滋润着万顷良田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不远处的九门十八洞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是一处不大的天然石林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黑灰石峰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形态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各异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峰峰相望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石底相连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有文人将其夸张比拟如人生迷宫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我想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人生丰富应如此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但不会如此轻轻松松排阻顿开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更远处的同属一脉的金山盖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谓曰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金山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宝藏孕山灵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金光时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烔烔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令人遐想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aab88e9b?pid=52291fe2e&amp;color=0,0,0&amp;vtp=1&amp;bt=1&amp;bbb=1&amp;hb=1"/>
          <p:cNvSpPr/>
          <p:nvPr/>
        </p:nvSpPr>
        <p:spPr>
          <a:xfrm>
            <a:off x="612648" y="468000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当时条件有限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一路美景也是一路风尘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前不久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同几位老友再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次结伴而行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除了重温旧旅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就是夜宿石钟山舍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白天盛开的格桑花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也收敛了笑容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小池塘同样变得安静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夜仿佛凝固般静得出奇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走在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小径上也能感到凉风习习的轻松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在木屋中睡到自然醒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满目阳光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神清气爽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石钟山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每次都把我的心掏出来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似乎让我找到了安放心灵的地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石钟山之石之水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美得使我眼醉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醉得眼花缭乱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无所适从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它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之名之意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让我脑醉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求知路上不可浅尝辄止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事不可不亲力而为之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aab88e9b?pid=52291fe2e&amp;color=0,0,0&amp;vtp=1&amp;bt=1&amp;bbb=1&amp;hb=1"/>
          <p:cNvSpPr/>
          <p:nvPr/>
        </p:nvSpPr>
        <p:spPr>
          <a:xfrm>
            <a:off x="612648" y="468000"/>
            <a:ext cx="10963656" cy="314217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它之声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之香，声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亮香馨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促我心醉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登高望远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怡然自得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小屋回眸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宁静致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在梦中同大诗人陶渊明浅浅对了个话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此山有真意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欲辩已忘言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这就是穿越的传承之悟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有删改）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#1.4.2.1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aab88e9b?pid=52291fe2e&amp;color=0,0,0&amp;vtp=1&amp;bt=1&amp;bbb=1&amp;hb=1"/>
          <p:cNvSpPr/>
          <p:nvPr/>
        </p:nvSpPr>
        <p:spPr>
          <a:xfrm>
            <a:off x="612648" y="468000"/>
            <a:ext cx="10963656" cy="51020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名师赏评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这篇游记散文以石钟山为描写对象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，语言清新自然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，运用了丰富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的修辞手法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，如引用、比喻等，通过对石钟山自然景观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——如石钟山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外形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、山顶巨石、周边瀑布、九门十八洞等的描写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，展现了石钟山及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其周边自然景观的独特与美丽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，表达了对石钟山美景的喜爱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。作者从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游览石钟山的过程中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，领悟到了认知哲理，如“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求知路上不可浅尝辄止，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事不可不亲力而为之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”，并且感受到石钟山能让自己心灵得到安放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，体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现出对石钟山独特的情感体验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79e9da26?pid=df9f89b9d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三、读写结合</a:t>
            </a:r>
            <a:endParaRPr lang="en-US" altLang="zh-CN" sz="3000" dirty="0"/>
          </a:p>
        </p:txBody>
      </p:sp>
      <p:sp>
        <p:nvSpPr>
          <p:cNvPr id="3" name="QB_6_BD.236_1#79645483d?pid=079e9da26&amp;color=0,0,0&amp;vtp=1&amp;bbb=1&amp;hb=1"/>
          <p:cNvSpPr/>
          <p:nvPr/>
        </p:nvSpPr>
        <p:spPr>
          <a:xfrm>
            <a:off x="612648" y="1135253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通过对《石钟山记》这篇文章的学习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，我们对因事说理有了较为深入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的认识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，阅读材料，运用因事说理法，写一个片段，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表达自己的观点。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36_2#79645483d?pid=079e9da26&amp;color=0,0,0&amp;vtp=1&amp;bt=1&amp;bbb=1&amp;hb=1"/>
          <p:cNvSpPr/>
          <p:nvPr/>
        </p:nvSpPr>
        <p:spPr>
          <a:xfrm>
            <a:off x="612648" y="468000"/>
            <a:ext cx="1096365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小朱向父母坦陈了自己酝酿了很久的一个想法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辞职回家和父母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一起养螃蟹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父亲觉得小朱好不容易读完大学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在大公司待遇又好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工作又体面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如果回家养螃蟹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这些不都白费了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母亲则建议小朱先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跟着他们到蟹塘去体验一下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小朱抓了一天螃蟹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才真正体会到父母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养螃蟹的辛苦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他仍然觉得发挥自己的专长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电商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卖螃蟹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很有前景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如果成为镇里第一个卖螃蟹的大学生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会很成功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39_3#79645483d?pid=079e9da26&amp;color=0,0,0&amp;vtp=1&amp;bt=1&amp;bbb=1&amp;hb=1&amp;hltap=1"/>
          <p:cNvSpPr/>
          <p:nvPr/>
        </p:nvSpPr>
        <p:spPr>
          <a:xfrm>
            <a:off x="612648" y="493400"/>
            <a:ext cx="10963656" cy="31175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238_1#79645483d?pid=079e9da26&amp;color=0,0,0&amp;vtp=1&amp;bt=1&amp;bbb=1&amp;hb=1&amp;hla=1"/>
          <p:cNvSpPr/>
          <p:nvPr/>
        </p:nvSpPr>
        <p:spPr>
          <a:xfrm>
            <a:off x="612648" y="468000"/>
            <a:ext cx="10963656" cy="310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示例）跳出“农门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”的大学生小朱在思虑许久后决定辞职回乡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养螃蟹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。在“大众创业、万众创新”的春风下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，做出像小朱一样的决定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的年轻人不在少数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。在我看来，我们确实需要挣脱择业单一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、职业有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优劣之分的社会桎梏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，拾起青春的梦想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，迈出一条属于自己的创业之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路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。（运用因事说理法4分，说理清晰4分，语言简洁流畅2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6893a715b?htil=1&amp;pid=7f21d88cc&amp;color=0,0,0&amp;vtp=1&amp;bbb=1&amp;hb=1&amp;hs=1"/>
          <p:cNvSpPr/>
          <p:nvPr/>
        </p:nvSpPr>
        <p:spPr>
          <a:xfrm>
            <a:off x="612648" y="468000"/>
            <a:ext cx="10968012" cy="567264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苏轼学识渊博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，为欧阳修之后北宋文坛领袖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，在诗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、词、文、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书、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画诸领域成就卓著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。与父苏洵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、弟苏辙并称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“三苏”。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诗风清新豪健，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善用夸张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比喻，与黄庭坚并称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“苏黄”；词开豪放一派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，与辛弃疾齐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名，并称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“苏辛”；散文著述宏富，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兼具豪放与平易之风，艺术风貌多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姿多彩。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代表作品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：《东坡七集》《东坡易传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》《东坡乐府》《潇湘竹石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图卷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》《古木怪石图卷》等。二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、写作背景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宋神宗元丰七年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（1084）六月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，苏轼由黄州团练副使调任汝州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今属河南）团练副使时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，顺便送他的长子苏迈到饶州德兴县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今属江西）任县尉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，途经湖口县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，游览了石钟山，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进行了实地考察，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写了这篇文章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#2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74ca0adc8?pid=58cdfbdd8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三、知识链接</a:t>
            </a:r>
            <a:endParaRPr lang="en-US" altLang="zh-CN" sz="3000" dirty="0"/>
          </a:p>
        </p:txBody>
      </p:sp>
      <p:sp>
        <p:nvSpPr>
          <p:cNvPr id="3" name="P_5_BD#293711412?pid=74ca0adc8&amp;color=0,0,0&amp;vtp=1&amp;bbb=1&amp;hb=1"/>
          <p:cNvSpPr/>
          <p:nvPr/>
        </p:nvSpPr>
        <p:spPr>
          <a:xfrm>
            <a:off x="612648" y="1135253"/>
            <a:ext cx="10963656" cy="44543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，又称“杂记”，是一种散文体裁，可叙事、写景、状物、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抒情、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议论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。游记是记叙游览经历的文章，主要分为以下几种类型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：有带议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论色彩的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，如《岳阳楼记》；有带科学考察色彩的，如《三峡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》；有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以抒情见长的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，如《醉翁亭记》；有以描绘景物为主的，如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《登泰山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》；还有以记录行程为主的记叙型游记。在现当代文学中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，游记被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赋予了更深厚的历史与人文内涵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293711412?pid=74ca0adc8&amp;color=0,0,0&amp;vtp=1&amp;bt=1&amp;bbb=1&amp;hb=1"/>
          <p:cNvSpPr/>
          <p:nvPr/>
        </p:nvSpPr>
        <p:spPr>
          <a:xfrm>
            <a:off x="612648" y="468000"/>
            <a:ext cx="10963656" cy="3158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石钟山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石钟山位于江西省九江市湖口县鄱阳湖东岸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，有南、北二山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。石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钟山由石灰岩构成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，下部均有洞穴，形如覆钟，面临深潭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。南面一座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濒临鄱阳湖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，称上钟山；北面一座濒临长江，称下钟山（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即石钟山），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两山合称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“双钟山”。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13308</Words>
  <Application>WPS 演示</Application>
  <PresentationFormat>宽屏</PresentationFormat>
  <Paragraphs>858</Paragraphs>
  <Slides>69</Slides>
  <Notes>67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69</vt:i4>
      </vt:variant>
    </vt:vector>
  </HeadingPairs>
  <TitlesOfParts>
    <vt:vector size="85" baseType="lpstr">
      <vt:lpstr>Arial</vt:lpstr>
      <vt:lpstr>宋体</vt:lpstr>
      <vt:lpstr>Wingdings</vt:lpstr>
      <vt:lpstr>Times New Roman</vt:lpstr>
      <vt:lpstr>微软雅黑</vt:lpstr>
      <vt:lpstr>Times New Roman</vt:lpstr>
      <vt:lpstr>方正粗等线简体</vt:lpstr>
      <vt:lpstr>宋体</vt:lpstr>
      <vt:lpstr>Cambria Math</vt:lpstr>
      <vt:lpstr>Calibri</vt:lpstr>
      <vt:lpstr>Arial Unicode MS</vt:lpstr>
      <vt:lpstr>等线</vt:lpstr>
      <vt:lpstr>楷体</vt:lpstr>
      <vt:lpstr>Calibri</vt:lpstr>
      <vt:lpstr/>
      <vt:lpstr>1_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曲一线</cp:lastModifiedBy>
  <cp:revision>7</cp:revision>
  <dcterms:created xsi:type="dcterms:W3CDTF">2025-07-25T02:42:00Z</dcterms:created>
  <dcterms:modified xsi:type="dcterms:W3CDTF">2025-09-04T03:45:54Z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4B6303D6AEC642DAA151D861F039CFE1_12</vt:lpwstr>
  </property>
  <property fmtid="{D5CDD505-2E9C-101B-9397-08002B2CF9AE}" pid="3" name="KSOProductBuildVer">
    <vt:lpwstr>2052-12.1.0.22529</vt:lpwstr>
  </property>
</Properties>
</file>